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1"/>
  </p:notesMasterIdLst>
  <p:sldIdLst>
    <p:sldId id="256"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Lst>
  <p:sldSz cx="9144000" cy="6858000" type="screen4x3"/>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69" d="100"/>
          <a:sy n="69" d="100"/>
        </p:scale>
        <p:origin x="1416" y="72"/>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8703D78-D352-4FE1-B6CC-4528FD2C4A22}" type="datetimeFigureOut">
              <a:rPr lang="ru-RU" smtClean="0"/>
              <a:t>07.04.2025</a:t>
            </a:fld>
            <a:endParaRPr lang="ru-RU"/>
          </a:p>
        </p:txBody>
      </p:sp>
      <p:sp>
        <p:nvSpPr>
          <p:cNvPr id="4" name="Образ слайда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ru-RU"/>
          </a:p>
        </p:txBody>
      </p:sp>
      <p:sp>
        <p:nvSpPr>
          <p:cNvPr id="5" name="Заметки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6" name="Нижний колонтитул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ru-RU"/>
          </a:p>
        </p:txBody>
      </p:sp>
      <p:sp>
        <p:nvSpPr>
          <p:cNvPr id="7" name="Номер слайда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F2D5E3E-AB78-44B0-A983-7B4373A65C12}" type="slidenum">
              <a:rPr lang="ru-RU" smtClean="0"/>
              <a:t>‹#›</a:t>
            </a:fld>
            <a:endParaRPr lang="ru-RU"/>
          </a:p>
        </p:txBody>
      </p:sp>
    </p:spTree>
    <p:extLst>
      <p:ext uri="{BB962C8B-B14F-4D97-AF65-F5344CB8AC3E}">
        <p14:creationId xmlns:p14="http://schemas.microsoft.com/office/powerpoint/2010/main" val="11437858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3F2D5E3E-AB78-44B0-A983-7B4373A65C12}" type="slidenum">
              <a:rPr lang="ru-RU" smtClean="0"/>
              <a:t>2</a:t>
            </a:fld>
            <a:endParaRPr lang="ru-RU"/>
          </a:p>
        </p:txBody>
      </p:sp>
    </p:spTree>
    <p:extLst>
      <p:ext uri="{BB962C8B-B14F-4D97-AF65-F5344CB8AC3E}">
        <p14:creationId xmlns:p14="http://schemas.microsoft.com/office/powerpoint/2010/main" val="25486705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685800" y="2130425"/>
            <a:ext cx="7772400" cy="1470025"/>
          </a:xfrm>
        </p:spPr>
        <p:txBody>
          <a:bodyPr/>
          <a:lstStyle/>
          <a:p>
            <a:r>
              <a:rPr lang="ru-RU" smtClean="0"/>
              <a:t>Образец заголовка</a:t>
            </a:r>
            <a:endParaRPr lang="ru-RU"/>
          </a:p>
        </p:txBody>
      </p:sp>
      <p:sp>
        <p:nvSpPr>
          <p:cNvPr id="3" name="Подзаголовок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ru-RU" smtClean="0"/>
              <a:t>Образец подзаголовка</a:t>
            </a:r>
            <a:endParaRPr lang="ru-RU"/>
          </a:p>
        </p:txBody>
      </p:sp>
      <p:sp>
        <p:nvSpPr>
          <p:cNvPr id="4" name="Дата 3"/>
          <p:cNvSpPr>
            <a:spLocks noGrp="1"/>
          </p:cNvSpPr>
          <p:nvPr>
            <p:ph type="dt" sz="half" idx="10"/>
          </p:nvPr>
        </p:nvSpPr>
        <p:spPr/>
        <p:txBody>
          <a:bodyPr/>
          <a:lstStyle/>
          <a:p>
            <a:fld id="{5B8C3668-EE7E-4E62-80AE-FE7C9B6CF93E}" type="datetimeFigureOut">
              <a:rPr lang="ru-RU" smtClean="0"/>
              <a:t>07.04.2025</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5DBB6E35-B9CB-4A39-925B-E5763B5553D9}" type="slidenum">
              <a:rPr lang="ru-RU" smtClean="0"/>
              <a:t>‹#›</a:t>
            </a:fld>
            <a:endParaRPr lang="ru-RU"/>
          </a:p>
        </p:txBody>
      </p:sp>
    </p:spTree>
    <p:extLst>
      <p:ext uri="{BB962C8B-B14F-4D97-AF65-F5344CB8AC3E}">
        <p14:creationId xmlns:p14="http://schemas.microsoft.com/office/powerpoint/2010/main" val="1823707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Вертикальный текст 2"/>
          <p:cNvSpPr>
            <a:spLocks noGrp="1"/>
          </p:cNvSpPr>
          <p:nvPr>
            <p:ph type="body" orient="vert" idx="1"/>
          </p:nvPr>
        </p:nvSpPr>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10"/>
          </p:nvPr>
        </p:nvSpPr>
        <p:spPr/>
        <p:txBody>
          <a:bodyPr/>
          <a:lstStyle/>
          <a:p>
            <a:fld id="{5B8C3668-EE7E-4E62-80AE-FE7C9B6CF93E}" type="datetimeFigureOut">
              <a:rPr lang="ru-RU" smtClean="0"/>
              <a:t>07.04.2025</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5DBB6E35-B9CB-4A39-925B-E5763B5553D9}" type="slidenum">
              <a:rPr lang="ru-RU" smtClean="0"/>
              <a:t>‹#›</a:t>
            </a:fld>
            <a:endParaRPr lang="ru-RU"/>
          </a:p>
        </p:txBody>
      </p:sp>
    </p:spTree>
    <p:extLst>
      <p:ext uri="{BB962C8B-B14F-4D97-AF65-F5344CB8AC3E}">
        <p14:creationId xmlns:p14="http://schemas.microsoft.com/office/powerpoint/2010/main" val="16503853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6629400" y="274638"/>
            <a:ext cx="2057400" cy="5851525"/>
          </a:xfrm>
        </p:spPr>
        <p:txBody>
          <a:bodyPr vert="eaVert"/>
          <a:lstStyle/>
          <a:p>
            <a:r>
              <a:rPr lang="ru-RU" smtClean="0"/>
              <a:t>Образец заголовка</a:t>
            </a:r>
            <a:endParaRPr lang="ru-RU"/>
          </a:p>
        </p:txBody>
      </p:sp>
      <p:sp>
        <p:nvSpPr>
          <p:cNvPr id="3" name="Вертикальный текст 2"/>
          <p:cNvSpPr>
            <a:spLocks noGrp="1"/>
          </p:cNvSpPr>
          <p:nvPr>
            <p:ph type="body" orient="vert" idx="1"/>
          </p:nvPr>
        </p:nvSpPr>
        <p:spPr>
          <a:xfrm>
            <a:off x="457200" y="274638"/>
            <a:ext cx="6019800" cy="5851525"/>
          </a:xfrm>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10"/>
          </p:nvPr>
        </p:nvSpPr>
        <p:spPr/>
        <p:txBody>
          <a:bodyPr/>
          <a:lstStyle/>
          <a:p>
            <a:fld id="{5B8C3668-EE7E-4E62-80AE-FE7C9B6CF93E}" type="datetimeFigureOut">
              <a:rPr lang="ru-RU" smtClean="0"/>
              <a:t>07.04.2025</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5DBB6E35-B9CB-4A39-925B-E5763B5553D9}" type="slidenum">
              <a:rPr lang="ru-RU" smtClean="0"/>
              <a:t>‹#›</a:t>
            </a:fld>
            <a:endParaRPr lang="ru-RU"/>
          </a:p>
        </p:txBody>
      </p:sp>
    </p:spTree>
    <p:extLst>
      <p:ext uri="{BB962C8B-B14F-4D97-AF65-F5344CB8AC3E}">
        <p14:creationId xmlns:p14="http://schemas.microsoft.com/office/powerpoint/2010/main" val="13381955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Объект 2"/>
          <p:cNvSpPr>
            <a:spLocks noGrp="1"/>
          </p:cNvSpPr>
          <p:nvPr>
            <p:ph idx="1"/>
          </p:nvPr>
        </p:nvSpPr>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10"/>
          </p:nvPr>
        </p:nvSpPr>
        <p:spPr/>
        <p:txBody>
          <a:bodyPr/>
          <a:lstStyle/>
          <a:p>
            <a:fld id="{5B8C3668-EE7E-4E62-80AE-FE7C9B6CF93E}" type="datetimeFigureOut">
              <a:rPr lang="ru-RU" smtClean="0"/>
              <a:t>07.04.2025</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5DBB6E35-B9CB-4A39-925B-E5763B5553D9}" type="slidenum">
              <a:rPr lang="ru-RU" smtClean="0"/>
              <a:t>‹#›</a:t>
            </a:fld>
            <a:endParaRPr lang="ru-RU"/>
          </a:p>
        </p:txBody>
      </p:sp>
    </p:spTree>
    <p:extLst>
      <p:ext uri="{BB962C8B-B14F-4D97-AF65-F5344CB8AC3E}">
        <p14:creationId xmlns:p14="http://schemas.microsoft.com/office/powerpoint/2010/main" val="36723081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22313" y="4406900"/>
            <a:ext cx="7772400" cy="1362075"/>
          </a:xfrm>
        </p:spPr>
        <p:txBody>
          <a:bodyPr anchor="t"/>
          <a:lstStyle>
            <a:lvl1pPr algn="l">
              <a:defRPr sz="4000" b="1" cap="all"/>
            </a:lvl1pPr>
          </a:lstStyle>
          <a:p>
            <a:r>
              <a:rPr lang="ru-RU" smtClean="0"/>
              <a:t>Образец заголовка</a:t>
            </a:r>
            <a:endParaRPr lang="ru-RU"/>
          </a:p>
        </p:txBody>
      </p:sp>
      <p:sp>
        <p:nvSpPr>
          <p:cNvPr id="3" name="Текст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smtClean="0"/>
              <a:t>Образец текста</a:t>
            </a:r>
          </a:p>
        </p:txBody>
      </p:sp>
      <p:sp>
        <p:nvSpPr>
          <p:cNvPr id="4" name="Дата 3"/>
          <p:cNvSpPr>
            <a:spLocks noGrp="1"/>
          </p:cNvSpPr>
          <p:nvPr>
            <p:ph type="dt" sz="half" idx="10"/>
          </p:nvPr>
        </p:nvSpPr>
        <p:spPr/>
        <p:txBody>
          <a:bodyPr/>
          <a:lstStyle/>
          <a:p>
            <a:fld id="{5B8C3668-EE7E-4E62-80AE-FE7C9B6CF93E}" type="datetimeFigureOut">
              <a:rPr lang="ru-RU" smtClean="0"/>
              <a:t>07.04.2025</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5DBB6E35-B9CB-4A39-925B-E5763B5553D9}" type="slidenum">
              <a:rPr lang="ru-RU" smtClean="0"/>
              <a:t>‹#›</a:t>
            </a:fld>
            <a:endParaRPr lang="ru-RU"/>
          </a:p>
        </p:txBody>
      </p:sp>
    </p:spTree>
    <p:extLst>
      <p:ext uri="{BB962C8B-B14F-4D97-AF65-F5344CB8AC3E}">
        <p14:creationId xmlns:p14="http://schemas.microsoft.com/office/powerpoint/2010/main" val="41446148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Объект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Объект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5" name="Дата 4"/>
          <p:cNvSpPr>
            <a:spLocks noGrp="1"/>
          </p:cNvSpPr>
          <p:nvPr>
            <p:ph type="dt" sz="half" idx="10"/>
          </p:nvPr>
        </p:nvSpPr>
        <p:spPr/>
        <p:txBody>
          <a:bodyPr/>
          <a:lstStyle/>
          <a:p>
            <a:fld id="{5B8C3668-EE7E-4E62-80AE-FE7C9B6CF93E}" type="datetimeFigureOut">
              <a:rPr lang="ru-RU" smtClean="0"/>
              <a:t>07.04.2025</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5DBB6E35-B9CB-4A39-925B-E5763B5553D9}" type="slidenum">
              <a:rPr lang="ru-RU" smtClean="0"/>
              <a:t>‹#›</a:t>
            </a:fld>
            <a:endParaRPr lang="ru-RU"/>
          </a:p>
        </p:txBody>
      </p:sp>
    </p:spTree>
    <p:extLst>
      <p:ext uri="{BB962C8B-B14F-4D97-AF65-F5344CB8AC3E}">
        <p14:creationId xmlns:p14="http://schemas.microsoft.com/office/powerpoint/2010/main" val="13622582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lvl1pPr>
              <a:defRPr/>
            </a:lvl1pPr>
          </a:lstStyle>
          <a:p>
            <a:r>
              <a:rPr lang="ru-RU" smtClean="0"/>
              <a:t>Образец заголовка</a:t>
            </a:r>
            <a:endParaRPr lang="ru-RU"/>
          </a:p>
        </p:txBody>
      </p:sp>
      <p:sp>
        <p:nvSpPr>
          <p:cNvPr id="3" name="Текст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4" name="Объект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5" name="Текст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6" name="Объект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7" name="Дата 6"/>
          <p:cNvSpPr>
            <a:spLocks noGrp="1"/>
          </p:cNvSpPr>
          <p:nvPr>
            <p:ph type="dt" sz="half" idx="10"/>
          </p:nvPr>
        </p:nvSpPr>
        <p:spPr/>
        <p:txBody>
          <a:bodyPr/>
          <a:lstStyle/>
          <a:p>
            <a:fld id="{5B8C3668-EE7E-4E62-80AE-FE7C9B6CF93E}" type="datetimeFigureOut">
              <a:rPr lang="ru-RU" smtClean="0"/>
              <a:t>07.04.2025</a:t>
            </a:fld>
            <a:endParaRPr lang="ru-RU"/>
          </a:p>
        </p:txBody>
      </p:sp>
      <p:sp>
        <p:nvSpPr>
          <p:cNvPr id="8" name="Нижний колонтитул 7"/>
          <p:cNvSpPr>
            <a:spLocks noGrp="1"/>
          </p:cNvSpPr>
          <p:nvPr>
            <p:ph type="ftr" sz="quarter" idx="11"/>
          </p:nvPr>
        </p:nvSpPr>
        <p:spPr/>
        <p:txBody>
          <a:bodyPr/>
          <a:lstStyle/>
          <a:p>
            <a:endParaRPr lang="ru-RU"/>
          </a:p>
        </p:txBody>
      </p:sp>
      <p:sp>
        <p:nvSpPr>
          <p:cNvPr id="9" name="Номер слайда 8"/>
          <p:cNvSpPr>
            <a:spLocks noGrp="1"/>
          </p:cNvSpPr>
          <p:nvPr>
            <p:ph type="sldNum" sz="quarter" idx="12"/>
          </p:nvPr>
        </p:nvSpPr>
        <p:spPr/>
        <p:txBody>
          <a:bodyPr/>
          <a:lstStyle/>
          <a:p>
            <a:fld id="{5DBB6E35-B9CB-4A39-925B-E5763B5553D9}" type="slidenum">
              <a:rPr lang="ru-RU" smtClean="0"/>
              <a:t>‹#›</a:t>
            </a:fld>
            <a:endParaRPr lang="ru-RU"/>
          </a:p>
        </p:txBody>
      </p:sp>
    </p:spTree>
    <p:extLst>
      <p:ext uri="{BB962C8B-B14F-4D97-AF65-F5344CB8AC3E}">
        <p14:creationId xmlns:p14="http://schemas.microsoft.com/office/powerpoint/2010/main" val="29410354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Дата 2"/>
          <p:cNvSpPr>
            <a:spLocks noGrp="1"/>
          </p:cNvSpPr>
          <p:nvPr>
            <p:ph type="dt" sz="half" idx="10"/>
          </p:nvPr>
        </p:nvSpPr>
        <p:spPr/>
        <p:txBody>
          <a:bodyPr/>
          <a:lstStyle/>
          <a:p>
            <a:fld id="{5B8C3668-EE7E-4E62-80AE-FE7C9B6CF93E}" type="datetimeFigureOut">
              <a:rPr lang="ru-RU" smtClean="0"/>
              <a:t>07.04.2025</a:t>
            </a:fld>
            <a:endParaRPr lang="ru-RU"/>
          </a:p>
        </p:txBody>
      </p:sp>
      <p:sp>
        <p:nvSpPr>
          <p:cNvPr id="4" name="Нижний колонтитул 3"/>
          <p:cNvSpPr>
            <a:spLocks noGrp="1"/>
          </p:cNvSpPr>
          <p:nvPr>
            <p:ph type="ftr" sz="quarter" idx="11"/>
          </p:nvPr>
        </p:nvSpPr>
        <p:spPr/>
        <p:txBody>
          <a:bodyPr/>
          <a:lstStyle/>
          <a:p>
            <a:endParaRPr lang="ru-RU"/>
          </a:p>
        </p:txBody>
      </p:sp>
      <p:sp>
        <p:nvSpPr>
          <p:cNvPr id="5" name="Номер слайда 4"/>
          <p:cNvSpPr>
            <a:spLocks noGrp="1"/>
          </p:cNvSpPr>
          <p:nvPr>
            <p:ph type="sldNum" sz="quarter" idx="12"/>
          </p:nvPr>
        </p:nvSpPr>
        <p:spPr/>
        <p:txBody>
          <a:bodyPr/>
          <a:lstStyle/>
          <a:p>
            <a:fld id="{5DBB6E35-B9CB-4A39-925B-E5763B5553D9}" type="slidenum">
              <a:rPr lang="ru-RU" smtClean="0"/>
              <a:t>‹#›</a:t>
            </a:fld>
            <a:endParaRPr lang="ru-RU"/>
          </a:p>
        </p:txBody>
      </p:sp>
    </p:spTree>
    <p:extLst>
      <p:ext uri="{BB962C8B-B14F-4D97-AF65-F5344CB8AC3E}">
        <p14:creationId xmlns:p14="http://schemas.microsoft.com/office/powerpoint/2010/main" val="29534671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p:cNvSpPr>
            <a:spLocks noGrp="1"/>
          </p:cNvSpPr>
          <p:nvPr>
            <p:ph type="dt" sz="half" idx="10"/>
          </p:nvPr>
        </p:nvSpPr>
        <p:spPr/>
        <p:txBody>
          <a:bodyPr/>
          <a:lstStyle/>
          <a:p>
            <a:fld id="{5B8C3668-EE7E-4E62-80AE-FE7C9B6CF93E}" type="datetimeFigureOut">
              <a:rPr lang="ru-RU" smtClean="0"/>
              <a:t>07.04.2025</a:t>
            </a:fld>
            <a:endParaRPr lang="ru-RU"/>
          </a:p>
        </p:txBody>
      </p:sp>
      <p:sp>
        <p:nvSpPr>
          <p:cNvPr id="3" name="Нижний колонтитул 2"/>
          <p:cNvSpPr>
            <a:spLocks noGrp="1"/>
          </p:cNvSpPr>
          <p:nvPr>
            <p:ph type="ftr" sz="quarter" idx="11"/>
          </p:nvPr>
        </p:nvSpPr>
        <p:spPr/>
        <p:txBody>
          <a:bodyPr/>
          <a:lstStyle/>
          <a:p>
            <a:endParaRPr lang="ru-RU"/>
          </a:p>
        </p:txBody>
      </p:sp>
      <p:sp>
        <p:nvSpPr>
          <p:cNvPr id="4" name="Номер слайда 3"/>
          <p:cNvSpPr>
            <a:spLocks noGrp="1"/>
          </p:cNvSpPr>
          <p:nvPr>
            <p:ph type="sldNum" sz="quarter" idx="12"/>
          </p:nvPr>
        </p:nvSpPr>
        <p:spPr/>
        <p:txBody>
          <a:bodyPr/>
          <a:lstStyle/>
          <a:p>
            <a:fld id="{5DBB6E35-B9CB-4A39-925B-E5763B5553D9}" type="slidenum">
              <a:rPr lang="ru-RU" smtClean="0"/>
              <a:t>‹#›</a:t>
            </a:fld>
            <a:endParaRPr lang="ru-RU"/>
          </a:p>
        </p:txBody>
      </p:sp>
    </p:spTree>
    <p:extLst>
      <p:ext uri="{BB962C8B-B14F-4D97-AF65-F5344CB8AC3E}">
        <p14:creationId xmlns:p14="http://schemas.microsoft.com/office/powerpoint/2010/main" val="27302562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3050"/>
            <a:ext cx="3008313" cy="1162050"/>
          </a:xfrm>
        </p:spPr>
        <p:txBody>
          <a:bodyPr anchor="b"/>
          <a:lstStyle>
            <a:lvl1pPr algn="l">
              <a:defRPr sz="2000" b="1"/>
            </a:lvl1pPr>
          </a:lstStyle>
          <a:p>
            <a:r>
              <a:rPr lang="ru-RU" smtClean="0"/>
              <a:t>Образец заголовка</a:t>
            </a:r>
            <a:endParaRPr lang="ru-RU"/>
          </a:p>
        </p:txBody>
      </p:sp>
      <p:sp>
        <p:nvSpPr>
          <p:cNvPr id="3" name="Объект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Текст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5" name="Дата 4"/>
          <p:cNvSpPr>
            <a:spLocks noGrp="1"/>
          </p:cNvSpPr>
          <p:nvPr>
            <p:ph type="dt" sz="half" idx="10"/>
          </p:nvPr>
        </p:nvSpPr>
        <p:spPr/>
        <p:txBody>
          <a:bodyPr/>
          <a:lstStyle/>
          <a:p>
            <a:fld id="{5B8C3668-EE7E-4E62-80AE-FE7C9B6CF93E}" type="datetimeFigureOut">
              <a:rPr lang="ru-RU" smtClean="0"/>
              <a:t>07.04.2025</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5DBB6E35-B9CB-4A39-925B-E5763B5553D9}" type="slidenum">
              <a:rPr lang="ru-RU" smtClean="0"/>
              <a:t>‹#›</a:t>
            </a:fld>
            <a:endParaRPr lang="ru-RU"/>
          </a:p>
        </p:txBody>
      </p:sp>
    </p:spTree>
    <p:extLst>
      <p:ext uri="{BB962C8B-B14F-4D97-AF65-F5344CB8AC3E}">
        <p14:creationId xmlns:p14="http://schemas.microsoft.com/office/powerpoint/2010/main" val="30778872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792288" y="4800600"/>
            <a:ext cx="5486400" cy="566738"/>
          </a:xfrm>
        </p:spPr>
        <p:txBody>
          <a:bodyPr anchor="b"/>
          <a:lstStyle>
            <a:lvl1pPr algn="l">
              <a:defRPr sz="2000" b="1"/>
            </a:lvl1pPr>
          </a:lstStyle>
          <a:p>
            <a:r>
              <a:rPr lang="ru-RU" smtClean="0"/>
              <a:t>Образец заголовка</a:t>
            </a:r>
            <a:endParaRPr lang="ru-RU"/>
          </a:p>
        </p:txBody>
      </p:sp>
      <p:sp>
        <p:nvSpPr>
          <p:cNvPr id="3" name="Рисунок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Текст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5" name="Дата 4"/>
          <p:cNvSpPr>
            <a:spLocks noGrp="1"/>
          </p:cNvSpPr>
          <p:nvPr>
            <p:ph type="dt" sz="half" idx="10"/>
          </p:nvPr>
        </p:nvSpPr>
        <p:spPr/>
        <p:txBody>
          <a:bodyPr/>
          <a:lstStyle/>
          <a:p>
            <a:fld id="{5B8C3668-EE7E-4E62-80AE-FE7C9B6CF93E}" type="datetimeFigureOut">
              <a:rPr lang="ru-RU" smtClean="0"/>
              <a:t>07.04.2025</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5DBB6E35-B9CB-4A39-925B-E5763B5553D9}" type="slidenum">
              <a:rPr lang="ru-RU" smtClean="0"/>
              <a:t>‹#›</a:t>
            </a:fld>
            <a:endParaRPr lang="ru-RU"/>
          </a:p>
        </p:txBody>
      </p:sp>
    </p:spTree>
    <p:extLst>
      <p:ext uri="{BB962C8B-B14F-4D97-AF65-F5344CB8AC3E}">
        <p14:creationId xmlns:p14="http://schemas.microsoft.com/office/powerpoint/2010/main" val="35955066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ru-RU" smtClean="0"/>
              <a:t>Образец заголовка</a:t>
            </a:r>
            <a:endParaRPr lang="ru-RU"/>
          </a:p>
        </p:txBody>
      </p:sp>
      <p:sp>
        <p:nvSpPr>
          <p:cNvPr id="3" name="Текст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8C3668-EE7E-4E62-80AE-FE7C9B6CF93E}" type="datetimeFigureOut">
              <a:rPr lang="ru-RU" smtClean="0"/>
              <a:t>07.04.2025</a:t>
            </a:fld>
            <a:endParaRPr lang="ru-RU"/>
          </a:p>
        </p:txBody>
      </p:sp>
      <p:sp>
        <p:nvSpPr>
          <p:cNvPr id="5" name="Нижний колонтитул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Номер слайда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DBB6E35-B9CB-4A39-925B-E5763B5553D9}" type="slidenum">
              <a:rPr lang="ru-RU" smtClean="0"/>
              <a:t>‹#›</a:t>
            </a:fld>
            <a:endParaRPr lang="ru-RU"/>
          </a:p>
        </p:txBody>
      </p:sp>
    </p:spTree>
    <p:extLst>
      <p:ext uri="{BB962C8B-B14F-4D97-AF65-F5344CB8AC3E}">
        <p14:creationId xmlns:p14="http://schemas.microsoft.com/office/powerpoint/2010/main" val="256627316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7" Type="http://schemas.microsoft.com/office/2007/relationships/hdphoto" Target="../media/hdphoto3.wdp"/><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3.png"/><Relationship Id="rId5" Type="http://schemas.microsoft.com/office/2007/relationships/hdphoto" Target="../media/hdphoto2.wdp"/><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microsoft.com/office/2007/relationships/hdphoto" Target="../media/hdphoto10.wdp"/><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microsoft.com/office/2007/relationships/hdphoto" Target="../media/hdphoto11.wdp"/><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microsoft.com/office/2007/relationships/hdphoto" Target="../media/hdphoto12.wdp"/><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microsoft.com/office/2007/relationships/hdphoto" Target="../media/hdphoto13.wdp"/><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microsoft.com/office/2007/relationships/hdphoto" Target="../media/hdphoto14.wdp"/><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microsoft.com/office/2007/relationships/hdphoto" Target="../media/hdphoto15.wdp"/><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microsoft.com/office/2007/relationships/hdphoto" Target="../media/hdphoto16.wdp"/><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10.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179512" y="188640"/>
            <a:ext cx="5472608" cy="2308324"/>
          </a:xfrm>
          <a:prstGeom prst="rect">
            <a:avLst/>
          </a:prstGeom>
        </p:spPr>
        <p:txBody>
          <a:bodyPr wrap="square">
            <a:spAutoFit/>
          </a:bodyPr>
          <a:lstStyle/>
          <a:p>
            <a:r>
              <a:rPr lang="en-US" sz="4800" b="1" cap="all" dirty="0" err="1"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latin typeface="Times New Roman" panose="02020603050405020304" pitchFamily="18" charset="0"/>
                <a:cs typeface="Times New Roman" panose="02020603050405020304" pitchFamily="18" charset="0"/>
              </a:rPr>
              <a:t>Gazlamalarni</a:t>
            </a:r>
            <a:r>
              <a:rPr lang="en-US" sz="4800"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latin typeface="Times New Roman" panose="02020603050405020304" pitchFamily="18" charset="0"/>
                <a:cs typeface="Times New Roman" panose="02020603050405020304" pitchFamily="18" charset="0"/>
              </a:rPr>
              <a:t> </a:t>
            </a:r>
            <a:r>
              <a:rPr lang="en-US" sz="4800" b="1" cap="all" dirty="0" err="1">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latin typeface="Times New Roman" panose="02020603050405020304" pitchFamily="18" charset="0"/>
                <a:cs typeface="Times New Roman" panose="02020603050405020304" pitchFamily="18" charset="0"/>
              </a:rPr>
              <a:t>o‘rilishlarini</a:t>
            </a:r>
            <a:r>
              <a:rPr lang="en-US" sz="4800"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latin typeface="Times New Roman" panose="02020603050405020304" pitchFamily="18" charset="0"/>
                <a:cs typeface="Times New Roman" panose="02020603050405020304" pitchFamily="18" charset="0"/>
              </a:rPr>
              <a:t> </a:t>
            </a:r>
            <a:r>
              <a:rPr lang="en-US" sz="4800" b="1" cap="all" dirty="0" err="1">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latin typeface="Times New Roman" panose="02020603050405020304" pitchFamily="18" charset="0"/>
                <a:cs typeface="Times New Roman" panose="02020603050405020304" pitchFamily="18" charset="0"/>
              </a:rPr>
              <a:t>aniqlash</a:t>
            </a:r>
            <a:endParaRPr lang="ru-RU" sz="4800"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latin typeface="Times New Roman" panose="02020603050405020304" pitchFamily="18" charset="0"/>
              <a:cs typeface="Times New Roman" panose="02020603050405020304" pitchFamily="18" charset="0"/>
            </a:endParaRPr>
          </a:p>
        </p:txBody>
      </p:sp>
      <p:pic>
        <p:nvPicPr>
          <p:cNvPr id="1026" name="Picture 2" descr="https://i.pinimg.com/736x/7d/62/f1/7d62f19c9acb3a49909e8e3332e668c0.jpg"/>
          <p:cNvPicPr>
            <a:picLocks noChangeAspect="1" noChangeArrowheads="1"/>
          </p:cNvPicPr>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t="39926" b="30037"/>
          <a:stretch/>
        </p:blipFill>
        <p:spPr bwMode="auto">
          <a:xfrm>
            <a:off x="5868144" y="404664"/>
            <a:ext cx="2857500" cy="1430511"/>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p:cNvPicPr>
            <a:picLocks noChangeAspect="1" noChangeArrowheads="1"/>
          </p:cNvPicPr>
          <p:nvPr/>
        </p:nvPicPr>
        <p:blipFill rotWithShape="1">
          <a:blip r:embed="rId4">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val="0"/>
              </a:ext>
            </a:extLst>
          </a:blip>
          <a:srcRect b="12745"/>
          <a:stretch/>
        </p:blipFill>
        <p:spPr bwMode="auto">
          <a:xfrm>
            <a:off x="6012160" y="2060848"/>
            <a:ext cx="2857500" cy="44325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6">
            <a:extLst>
              <a:ext uri="{BEBA8EAE-BF5A-486C-A8C5-ECC9F3942E4B}">
                <a14:imgProps xmlns:a14="http://schemas.microsoft.com/office/drawing/2010/main">
                  <a14:imgLayer r:embed="rId7">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251520" y="2729402"/>
            <a:ext cx="5616624" cy="396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90622165"/>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p15:prstTrans prst="curtains"/>
      </p:transition>
    </mc:Choice>
    <mc:Fallback>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rotWithShape="1">
          <a:blip r:embed="rId2">
            <a:extLst>
              <a:ext uri="{BEBA8EAE-BF5A-486C-A8C5-ECC9F3942E4B}">
                <a14:imgProps xmlns:a14="http://schemas.microsoft.com/office/drawing/2010/main">
                  <a14:imgLayer r:embed="rId3">
                    <a14:imgEffect>
                      <a14:sharpenSoften amount="50000"/>
                    </a14:imgEffect>
                    <a14:imgEffect>
                      <a14:brightnessContrast contrast="40000"/>
                    </a14:imgEffect>
                  </a14:imgLayer>
                </a14:imgProps>
              </a:ext>
              <a:ext uri="{28A0092B-C50C-407E-A947-70E740481C1C}">
                <a14:useLocalDpi xmlns:a14="http://schemas.microsoft.com/office/drawing/2010/main" val="0"/>
              </a:ext>
            </a:extLst>
          </a:blip>
          <a:srcRect l="3562"/>
          <a:stretch/>
        </p:blipFill>
        <p:spPr bwMode="auto">
          <a:xfrm>
            <a:off x="139452" y="-1"/>
            <a:ext cx="8818323" cy="51886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Прямоугольник 1"/>
          <p:cNvSpPr/>
          <p:nvPr/>
        </p:nvSpPr>
        <p:spPr>
          <a:xfrm>
            <a:off x="2915816" y="5373216"/>
            <a:ext cx="3366627" cy="769441"/>
          </a:xfrm>
          <a:prstGeom prst="rect">
            <a:avLst/>
          </a:prstGeom>
        </p:spPr>
        <p:txBody>
          <a:bodyPr wrap="none">
            <a:spAutoFit/>
          </a:bodyPr>
          <a:lstStyle/>
          <a:p>
            <a:r>
              <a:rPr lang="uz-Cyrl-UZ" sz="4400" b="1" kern="0" dirty="0">
                <a:latin typeface="Times New Roman"/>
                <a:ea typeface="SimSun"/>
              </a:rPr>
              <a:t>Sarja o‘rilish</a:t>
            </a:r>
            <a:endParaRPr lang="ru-RU" sz="4400" dirty="0"/>
          </a:p>
        </p:txBody>
      </p:sp>
    </p:spTree>
    <p:extLst>
      <p:ext uri="{BB962C8B-B14F-4D97-AF65-F5344CB8AC3E}">
        <p14:creationId xmlns:p14="http://schemas.microsoft.com/office/powerpoint/2010/main" val="1222473718"/>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p15:prstTrans prst="curtains"/>
      </p:transition>
    </mc:Choice>
    <mc:Fallback>
      <p:transition spd="slow">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50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rot="16200000">
            <a:off x="1048807" y="-1220207"/>
            <a:ext cx="7029400" cy="91270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Прямоугольник 1"/>
          <p:cNvSpPr/>
          <p:nvPr/>
        </p:nvSpPr>
        <p:spPr>
          <a:xfrm>
            <a:off x="2627784" y="836712"/>
            <a:ext cx="3887603" cy="584775"/>
          </a:xfrm>
          <a:prstGeom prst="rect">
            <a:avLst/>
          </a:prstGeom>
        </p:spPr>
        <p:txBody>
          <a:bodyPr wrap="none">
            <a:spAutoFit/>
          </a:bodyPr>
          <a:lstStyle/>
          <a:p>
            <a:r>
              <a:rPr lang="uz-Cyrl-UZ" sz="3200" b="1" kern="0" dirty="0">
                <a:latin typeface="Times New Roman"/>
                <a:ea typeface="SimSun"/>
              </a:rPr>
              <a:t>Satin va atlas </a:t>
            </a:r>
            <a:r>
              <a:rPr lang="en-US" sz="3200" b="1" kern="0" dirty="0">
                <a:latin typeface="Times New Roman"/>
                <a:ea typeface="SimSun"/>
              </a:rPr>
              <a:t>o‘</a:t>
            </a:r>
            <a:r>
              <a:rPr lang="uz-Cyrl-UZ" sz="3200" b="1" kern="0" dirty="0">
                <a:latin typeface="Times New Roman"/>
                <a:ea typeface="SimSun"/>
              </a:rPr>
              <a:t>rilish</a:t>
            </a:r>
            <a:endParaRPr lang="ru-RU" sz="3200" dirty="0"/>
          </a:p>
        </p:txBody>
      </p:sp>
      <p:sp>
        <p:nvSpPr>
          <p:cNvPr id="3" name="Прямоугольник 2"/>
          <p:cNvSpPr/>
          <p:nvPr/>
        </p:nvSpPr>
        <p:spPr>
          <a:xfrm>
            <a:off x="908136" y="1414400"/>
            <a:ext cx="7192255" cy="4586961"/>
          </a:xfrm>
          <a:prstGeom prst="rect">
            <a:avLst/>
          </a:prstGeom>
        </p:spPr>
        <p:txBody>
          <a:bodyPr wrap="square">
            <a:spAutoFit/>
          </a:bodyPr>
          <a:lstStyle/>
          <a:p>
            <a:pPr indent="450215" algn="just">
              <a:lnSpc>
                <a:spcPct val="115000"/>
              </a:lnSpc>
              <a:spcAft>
                <a:spcPts val="0"/>
              </a:spcAft>
              <a:tabLst>
                <a:tab pos="-1714500" algn="l"/>
                <a:tab pos="-1600200" algn="l"/>
                <a:tab pos="114300" algn="l"/>
                <a:tab pos="4000500" algn="l"/>
              </a:tabLst>
            </a:pPr>
            <a:r>
              <a:rPr lang="uz-Cyrl-UZ" sz="3200" dirty="0">
                <a:latin typeface="Times New Roman"/>
                <a:ea typeface="SimSun"/>
                <a:cs typeface="Times New Roman"/>
              </a:rPr>
              <a:t>To‘qimachilik o‘ngiga chiziq uzun qaplanishlar bo‘ladi. Shuning uchun to‘qimaning o‘ngi, odatda silliq bo‘ladi. Agar to‘qimaning o‘ngida ko‘proq arqoq qoplanish bo‘lsa, uni satin o‘rilishi deb aytiladi, Aksincha, gazlama ungida ko‘proq tanda qoplanishi bo‘lsa atlas o‘rilishi bo‘ladi.</a:t>
            </a:r>
            <a:endParaRPr lang="ru-RU" sz="3200" dirty="0">
              <a:ea typeface="Times New Roman"/>
              <a:cs typeface="Times New Roman"/>
            </a:endParaRPr>
          </a:p>
        </p:txBody>
      </p:sp>
    </p:spTree>
    <p:extLst>
      <p:ext uri="{BB962C8B-B14F-4D97-AF65-F5344CB8AC3E}">
        <p14:creationId xmlns:p14="http://schemas.microsoft.com/office/powerpoint/2010/main" val="1222473718"/>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p15:prstTrans prst="curtains"/>
      </p:transition>
    </mc:Choice>
    <mc:Fallback>
      <p:transition spd="slow">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50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rot="16200000">
            <a:off x="1048807" y="-1220207"/>
            <a:ext cx="7029400" cy="91270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Прямоугольник 2"/>
          <p:cNvSpPr/>
          <p:nvPr/>
        </p:nvSpPr>
        <p:spPr>
          <a:xfrm>
            <a:off x="757824" y="805828"/>
            <a:ext cx="7414576" cy="5162247"/>
          </a:xfrm>
          <a:prstGeom prst="rect">
            <a:avLst/>
          </a:prstGeom>
        </p:spPr>
        <p:txBody>
          <a:bodyPr wrap="square">
            <a:spAutoFit/>
          </a:bodyPr>
          <a:lstStyle/>
          <a:p>
            <a:pPr indent="450215" algn="just">
              <a:lnSpc>
                <a:spcPct val="115000"/>
              </a:lnSpc>
              <a:spcAft>
                <a:spcPts val="0"/>
              </a:spcAft>
              <a:tabLst>
                <a:tab pos="-1714500" algn="l"/>
                <a:tab pos="-1600200" algn="l"/>
                <a:tab pos="114300" algn="l"/>
                <a:tab pos="4000500" algn="l"/>
              </a:tabLst>
            </a:pPr>
            <a:r>
              <a:rPr lang="uz-Cyrl-UZ" sz="2400" dirty="0">
                <a:latin typeface="Times New Roman"/>
                <a:ea typeface="SimSun"/>
                <a:cs typeface="Times New Roman"/>
              </a:rPr>
              <a:t>Satin  va atlas o‘rilishlar rapportida beshta ip bo‘ladi va qoplash siljishi ikkitadan kam bo‘lmasligi kerak. Satin va atlas </a:t>
            </a:r>
            <a:r>
              <a:rPr lang="en-US" sz="2400" dirty="0">
                <a:latin typeface="Times New Roman"/>
                <a:ea typeface="SimSun"/>
                <a:cs typeface="Times New Roman"/>
              </a:rPr>
              <a:t>o‘</a:t>
            </a:r>
            <a:r>
              <a:rPr lang="uz-Cyrl-UZ" sz="2400" dirty="0">
                <a:latin typeface="Times New Roman"/>
                <a:ea typeface="SimSun"/>
                <a:cs typeface="Times New Roman"/>
              </a:rPr>
              <a:t>rilishlar rapporti kasr </a:t>
            </a:r>
            <a:r>
              <a:rPr lang="en-US" sz="2400" dirty="0">
                <a:latin typeface="Times New Roman"/>
                <a:ea typeface="SimSun"/>
                <a:cs typeface="Times New Roman"/>
              </a:rPr>
              <a:t>b</a:t>
            </a:r>
            <a:r>
              <a:rPr lang="uz-Cyrl-UZ" sz="2400" dirty="0">
                <a:latin typeface="Times New Roman"/>
                <a:ea typeface="SimSun"/>
                <a:cs typeface="Times New Roman"/>
              </a:rPr>
              <a:t>ilan belgilanadi. (5/2; 5/3; 7/2; 7/3). Kasrning  surati rapportiga iplarning sonini ko‘rsatadi. Maxraji esa qoplash siljishini ko‘rsatadi. Satin va atlas o‘rilishdagi to‘qimalar ishqalanishga chidamli, lekin sitiluvchan bo‘ladi. Satin va atlas о’rilishdagi materiallarning о’ng tomoni silliq bо’ladi va tovlanib turadi, chunki bu о’rilishlarda tanda (atlas) yoki arqoq (satin) iplari chо’ziq qoplanishlar hosil qiladi. </a:t>
            </a:r>
            <a:r>
              <a:rPr lang="en-US" sz="2400" dirty="0" err="1">
                <a:latin typeface="Times New Roman"/>
                <a:ea typeface="SimSun"/>
                <a:cs typeface="Times New Roman"/>
              </a:rPr>
              <a:t>Satinning</a:t>
            </a:r>
            <a:r>
              <a:rPr lang="en-US" sz="2400" dirty="0">
                <a:latin typeface="Times New Roman"/>
                <a:ea typeface="SimSun"/>
                <a:cs typeface="Times New Roman"/>
              </a:rPr>
              <a:t> </a:t>
            </a:r>
            <a:r>
              <a:rPr lang="ru-RU" sz="2400" dirty="0">
                <a:latin typeface="Times New Roman"/>
                <a:ea typeface="SimSun"/>
                <a:cs typeface="Times New Roman"/>
              </a:rPr>
              <a:t>о</a:t>
            </a:r>
            <a:r>
              <a:rPr lang="en-US" sz="2400" dirty="0">
                <a:latin typeface="Times New Roman"/>
                <a:ea typeface="SimSun"/>
                <a:cs typeface="Times New Roman"/>
              </a:rPr>
              <a:t>’</a:t>
            </a:r>
            <a:r>
              <a:rPr lang="en-US" sz="2400" dirty="0" err="1">
                <a:latin typeface="Times New Roman"/>
                <a:ea typeface="SimSun"/>
                <a:cs typeface="Times New Roman"/>
              </a:rPr>
              <a:t>ngini</a:t>
            </a:r>
            <a:r>
              <a:rPr lang="en-US" sz="2400" dirty="0">
                <a:latin typeface="Times New Roman"/>
                <a:ea typeface="SimSun"/>
                <a:cs typeface="Times New Roman"/>
              </a:rPr>
              <a:t> </a:t>
            </a:r>
            <a:r>
              <a:rPr lang="en-US" sz="2400" dirty="0" err="1">
                <a:latin typeface="Times New Roman"/>
                <a:ea typeface="SimSun"/>
                <a:cs typeface="Times New Roman"/>
              </a:rPr>
              <a:t>arqoq</a:t>
            </a:r>
            <a:r>
              <a:rPr lang="en-US" sz="2400" dirty="0">
                <a:latin typeface="Times New Roman"/>
                <a:ea typeface="SimSun"/>
                <a:cs typeface="Times New Roman"/>
              </a:rPr>
              <a:t> </a:t>
            </a:r>
            <a:r>
              <a:rPr lang="en-US" sz="2400" dirty="0" err="1">
                <a:latin typeface="Times New Roman"/>
                <a:ea typeface="SimSun"/>
                <a:cs typeface="Times New Roman"/>
              </a:rPr>
              <a:t>qoplanishlar</a:t>
            </a:r>
            <a:r>
              <a:rPr lang="en-US" sz="2400" dirty="0">
                <a:latin typeface="Times New Roman"/>
                <a:ea typeface="SimSun"/>
                <a:cs typeface="Times New Roman"/>
              </a:rPr>
              <a:t> </a:t>
            </a:r>
            <a:r>
              <a:rPr lang="en-US" sz="2400" dirty="0" err="1">
                <a:latin typeface="Times New Roman"/>
                <a:ea typeface="SimSun"/>
                <a:cs typeface="Times New Roman"/>
              </a:rPr>
              <a:t>atlasning</a:t>
            </a:r>
            <a:r>
              <a:rPr lang="en-US" sz="2400" dirty="0">
                <a:latin typeface="Times New Roman"/>
                <a:ea typeface="SimSun"/>
                <a:cs typeface="Times New Roman"/>
              </a:rPr>
              <a:t> </a:t>
            </a:r>
            <a:r>
              <a:rPr lang="ru-RU" sz="2400" dirty="0">
                <a:latin typeface="Times New Roman"/>
                <a:ea typeface="SimSun"/>
                <a:cs typeface="Times New Roman"/>
              </a:rPr>
              <a:t>о</a:t>
            </a:r>
            <a:r>
              <a:rPr lang="en-US" sz="2400" dirty="0">
                <a:latin typeface="Times New Roman"/>
                <a:ea typeface="SimSun"/>
                <a:cs typeface="Times New Roman"/>
              </a:rPr>
              <a:t>’</a:t>
            </a:r>
            <a:r>
              <a:rPr lang="en-US" sz="2400" dirty="0" err="1">
                <a:latin typeface="Times New Roman"/>
                <a:ea typeface="SimSun"/>
                <a:cs typeface="Times New Roman"/>
              </a:rPr>
              <a:t>ngini</a:t>
            </a:r>
            <a:r>
              <a:rPr lang="en-US" sz="2400" dirty="0">
                <a:latin typeface="Times New Roman"/>
                <a:ea typeface="SimSun"/>
                <a:cs typeface="Times New Roman"/>
              </a:rPr>
              <a:t> </a:t>
            </a:r>
            <a:r>
              <a:rPr lang="en-US" sz="2400" dirty="0" err="1">
                <a:latin typeface="Times New Roman"/>
                <a:ea typeface="SimSun"/>
                <a:cs typeface="Times New Roman"/>
              </a:rPr>
              <a:t>tanda</a:t>
            </a:r>
            <a:r>
              <a:rPr lang="en-US" sz="2400" dirty="0">
                <a:latin typeface="Times New Roman"/>
                <a:ea typeface="SimSun"/>
                <a:cs typeface="Times New Roman"/>
              </a:rPr>
              <a:t> </a:t>
            </a:r>
            <a:r>
              <a:rPr lang="en-US" sz="2400" dirty="0" err="1">
                <a:latin typeface="Times New Roman"/>
                <a:ea typeface="SimSun"/>
                <a:cs typeface="Times New Roman"/>
              </a:rPr>
              <a:t>qoplanishlari</a:t>
            </a:r>
            <a:r>
              <a:rPr lang="en-US" sz="2400" dirty="0">
                <a:latin typeface="Times New Roman"/>
                <a:ea typeface="SimSun"/>
                <a:cs typeface="Times New Roman"/>
              </a:rPr>
              <a:t> </a:t>
            </a:r>
            <a:r>
              <a:rPr lang="en-US" sz="2400" dirty="0" err="1">
                <a:latin typeface="Times New Roman"/>
                <a:ea typeface="SimSun"/>
                <a:cs typeface="Times New Roman"/>
              </a:rPr>
              <a:t>tashkil</a:t>
            </a:r>
            <a:r>
              <a:rPr lang="en-US" sz="2400" dirty="0">
                <a:latin typeface="Times New Roman"/>
                <a:ea typeface="SimSun"/>
                <a:cs typeface="Times New Roman"/>
              </a:rPr>
              <a:t> </a:t>
            </a:r>
            <a:r>
              <a:rPr lang="en-US" sz="2400" dirty="0" err="1">
                <a:latin typeface="Times New Roman"/>
                <a:ea typeface="SimSun"/>
                <a:cs typeface="Times New Roman"/>
              </a:rPr>
              <a:t>qiladi</a:t>
            </a:r>
            <a:r>
              <a:rPr lang="en-US" sz="2400" dirty="0">
                <a:latin typeface="Times New Roman"/>
                <a:ea typeface="SimSun"/>
                <a:cs typeface="Times New Roman"/>
              </a:rPr>
              <a:t>.</a:t>
            </a:r>
            <a:endParaRPr lang="ru-RU" sz="2400" dirty="0">
              <a:ea typeface="Times New Roman"/>
              <a:cs typeface="Times New Roman"/>
            </a:endParaRPr>
          </a:p>
        </p:txBody>
      </p:sp>
    </p:spTree>
    <p:extLst>
      <p:ext uri="{BB962C8B-B14F-4D97-AF65-F5344CB8AC3E}">
        <p14:creationId xmlns:p14="http://schemas.microsoft.com/office/powerpoint/2010/main" val="1222473718"/>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p15:prstTrans prst="curtains"/>
      </p:transition>
    </mc:Choice>
    <mc:Fallback>
      <p:transition spd="slow">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50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0" y="188640"/>
            <a:ext cx="8820472" cy="47297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Прямоугольник 1"/>
          <p:cNvSpPr/>
          <p:nvPr/>
        </p:nvSpPr>
        <p:spPr>
          <a:xfrm>
            <a:off x="2915816" y="5373216"/>
            <a:ext cx="3744936" cy="830997"/>
          </a:xfrm>
          <a:prstGeom prst="rect">
            <a:avLst/>
          </a:prstGeom>
        </p:spPr>
        <p:txBody>
          <a:bodyPr wrap="none">
            <a:spAutoFit/>
          </a:bodyPr>
          <a:lstStyle/>
          <a:p>
            <a:r>
              <a:rPr lang="en-US" sz="4800" b="1" dirty="0">
                <a:latin typeface="Times New Roman" panose="02020603050405020304" pitchFamily="18" charset="0"/>
                <a:cs typeface="Times New Roman" panose="02020603050405020304" pitchFamily="18" charset="0"/>
              </a:rPr>
              <a:t>Satin o ‘</a:t>
            </a:r>
            <a:r>
              <a:rPr lang="en-US" sz="4800" b="1" dirty="0" err="1" smtClean="0">
                <a:latin typeface="Times New Roman" panose="02020603050405020304" pitchFamily="18" charset="0"/>
                <a:cs typeface="Times New Roman" panose="02020603050405020304" pitchFamily="18" charset="0"/>
              </a:rPr>
              <a:t>rilish</a:t>
            </a:r>
            <a:endParaRPr lang="ru-RU" sz="4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22473718"/>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p15:prstTrans prst="curtains"/>
      </p:transition>
    </mc:Choice>
    <mc:Fallback>
      <p:transition spd="slow">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Рисунок 1"/>
          <p:cNvPicPr/>
          <p:nvPr/>
        </p:nvPicPr>
        <p:blipFill>
          <a:blip r:embed="rId2">
            <a:extLst>
              <a:ext uri="{BEBA8EAE-BF5A-486C-A8C5-ECC9F3942E4B}">
                <a14:imgProps xmlns:a14="http://schemas.microsoft.com/office/drawing/2010/main">
                  <a14:imgLayer r:embed="rId3">
                    <a14:imgEffect>
                      <a14:sharpenSoften amount="5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0" y="0"/>
            <a:ext cx="8964488" cy="5229200"/>
          </a:xfrm>
          <a:prstGeom prst="rect">
            <a:avLst/>
          </a:prstGeom>
        </p:spPr>
      </p:pic>
      <p:sp>
        <p:nvSpPr>
          <p:cNvPr id="3" name="Прямоугольник 2"/>
          <p:cNvSpPr/>
          <p:nvPr/>
        </p:nvSpPr>
        <p:spPr>
          <a:xfrm>
            <a:off x="3056212" y="5291192"/>
            <a:ext cx="2852063" cy="646331"/>
          </a:xfrm>
          <a:prstGeom prst="rect">
            <a:avLst/>
          </a:prstGeom>
        </p:spPr>
        <p:txBody>
          <a:bodyPr wrap="none">
            <a:spAutoFit/>
          </a:bodyPr>
          <a:lstStyle/>
          <a:p>
            <a:r>
              <a:rPr lang="en-US" sz="3600" b="1" dirty="0">
                <a:latin typeface="Times New Roman" panose="02020603050405020304" pitchFamily="18" charset="0"/>
                <a:cs typeface="Times New Roman" panose="02020603050405020304" pitchFamily="18" charset="0"/>
              </a:rPr>
              <a:t>Atlas o ‘</a:t>
            </a:r>
            <a:r>
              <a:rPr lang="en-US" sz="3600" b="1" dirty="0" err="1">
                <a:latin typeface="Times New Roman" panose="02020603050405020304" pitchFamily="18" charset="0"/>
                <a:cs typeface="Times New Roman" panose="02020603050405020304" pitchFamily="18" charset="0"/>
              </a:rPr>
              <a:t>rilish</a:t>
            </a:r>
            <a:endParaRPr lang="ru-RU" sz="3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22473718"/>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p15:prstTrans prst="curtains"/>
      </p:transition>
    </mc:Choice>
    <mc:Fallback>
      <p:transition spd="slow">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50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rot="5400000">
            <a:off x="1149371" y="-1124008"/>
            <a:ext cx="6858050" cy="91059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Прямоугольник 1"/>
          <p:cNvSpPr/>
          <p:nvPr/>
        </p:nvSpPr>
        <p:spPr>
          <a:xfrm>
            <a:off x="611560" y="552105"/>
            <a:ext cx="7848872" cy="5901231"/>
          </a:xfrm>
          <a:prstGeom prst="rect">
            <a:avLst/>
          </a:prstGeom>
        </p:spPr>
        <p:txBody>
          <a:bodyPr wrap="square">
            <a:spAutoFit/>
          </a:bodyPr>
          <a:lstStyle/>
          <a:p>
            <a:pPr algn="just">
              <a:lnSpc>
                <a:spcPct val="115000"/>
              </a:lnSpc>
              <a:spcAft>
                <a:spcPts val="0"/>
              </a:spcAft>
              <a:tabLst>
                <a:tab pos="-1714500" algn="l"/>
                <a:tab pos="-1600200" algn="l"/>
                <a:tab pos="4000500" algn="l"/>
              </a:tabLst>
            </a:pPr>
            <a:r>
              <a:rPr lang="en-US" sz="2200" dirty="0">
                <a:latin typeface="Times New Roman" panose="02020603050405020304" pitchFamily="18" charset="0"/>
                <a:ea typeface="SimSun"/>
                <a:cs typeface="Times New Roman" panose="02020603050405020304" pitchFamily="18" charset="0"/>
              </a:rPr>
              <a:t>Satin (atlas) </a:t>
            </a:r>
            <a:r>
              <a:rPr lang="ru-RU" sz="2200" dirty="0">
                <a:latin typeface="Times New Roman" panose="02020603050405020304" pitchFamily="18" charset="0"/>
                <a:ea typeface="SimSun"/>
                <a:cs typeface="Times New Roman" panose="02020603050405020304" pitchFamily="18" charset="0"/>
              </a:rPr>
              <a:t>о</a:t>
            </a:r>
            <a:r>
              <a:rPr lang="en-US" sz="2200" dirty="0">
                <a:latin typeface="Times New Roman" panose="02020603050405020304" pitchFamily="18" charset="0"/>
                <a:ea typeface="SimSun"/>
                <a:cs typeface="Times New Roman" panose="02020603050405020304" pitchFamily="18" charset="0"/>
              </a:rPr>
              <a:t>’</a:t>
            </a:r>
            <a:r>
              <a:rPr lang="en-US" sz="2200" dirty="0" err="1">
                <a:latin typeface="Times New Roman" panose="02020603050405020304" pitchFamily="18" charset="0"/>
                <a:ea typeface="SimSun"/>
                <a:cs typeface="Times New Roman" panose="02020603050405020304" pitchFamily="18" charset="0"/>
              </a:rPr>
              <a:t>rilishining</a:t>
            </a:r>
            <a:r>
              <a:rPr lang="en-US" sz="2200" dirty="0">
                <a:latin typeface="Times New Roman" panose="02020603050405020304" pitchFamily="18" charset="0"/>
                <a:ea typeface="SimSun"/>
                <a:cs typeface="Times New Roman" panose="02020603050405020304" pitchFamily="18" charset="0"/>
              </a:rPr>
              <a:t> </a:t>
            </a:r>
            <a:r>
              <a:rPr lang="en-US" sz="2200" dirty="0" err="1">
                <a:latin typeface="Times New Roman" panose="02020603050405020304" pitchFamily="18" charset="0"/>
                <a:ea typeface="SimSun"/>
                <a:cs typeface="Times New Roman" panose="02020603050405020304" pitchFamily="18" charset="0"/>
              </a:rPr>
              <a:t>tuzilishi</a:t>
            </a:r>
            <a:r>
              <a:rPr lang="en-US" sz="2200" dirty="0">
                <a:latin typeface="Times New Roman" panose="02020603050405020304" pitchFamily="18" charset="0"/>
                <a:ea typeface="SimSun"/>
                <a:cs typeface="Times New Roman" panose="02020603050405020304" pitchFamily="18" charset="0"/>
              </a:rPr>
              <a:t> </a:t>
            </a:r>
            <a:r>
              <a:rPr lang="en-US" sz="2200" dirty="0" err="1">
                <a:latin typeface="Times New Roman" panose="02020603050405020304" pitchFamily="18" charset="0"/>
                <a:ea typeface="SimSun"/>
                <a:cs typeface="Times New Roman" panose="02020603050405020304" pitchFamily="18" charset="0"/>
              </a:rPr>
              <a:t>quyidagicha</a:t>
            </a:r>
            <a:r>
              <a:rPr lang="en-US" sz="2200" dirty="0">
                <a:latin typeface="Times New Roman" panose="02020603050405020304" pitchFamily="18" charset="0"/>
                <a:ea typeface="SimSun"/>
                <a:cs typeface="Times New Roman" panose="02020603050405020304" pitchFamily="18" charset="0"/>
              </a:rPr>
              <a:t> b</a:t>
            </a:r>
            <a:r>
              <a:rPr lang="ru-RU" sz="2200" dirty="0">
                <a:latin typeface="Times New Roman" panose="02020603050405020304" pitchFamily="18" charset="0"/>
                <a:ea typeface="SimSun"/>
                <a:cs typeface="Times New Roman" panose="02020603050405020304" pitchFamily="18" charset="0"/>
              </a:rPr>
              <a:t>о</a:t>
            </a:r>
            <a:r>
              <a:rPr lang="en-US" sz="2200" dirty="0">
                <a:latin typeface="Times New Roman" panose="02020603050405020304" pitchFamily="18" charset="0"/>
                <a:ea typeface="SimSun"/>
                <a:cs typeface="Times New Roman" panose="02020603050405020304" pitchFamily="18" charset="0"/>
              </a:rPr>
              <a:t>’</a:t>
            </a:r>
            <a:r>
              <a:rPr lang="en-US" sz="2200" dirty="0" err="1">
                <a:latin typeface="Times New Roman" panose="02020603050405020304" pitchFamily="18" charset="0"/>
                <a:ea typeface="SimSun"/>
                <a:cs typeface="Times New Roman" panose="02020603050405020304" pitchFamily="18" charset="0"/>
              </a:rPr>
              <a:t>ladi</a:t>
            </a:r>
            <a:r>
              <a:rPr lang="en-US" sz="2200" dirty="0">
                <a:latin typeface="Times New Roman" panose="02020603050405020304" pitchFamily="18" charset="0"/>
                <a:ea typeface="SimSun"/>
                <a:cs typeface="Times New Roman" panose="02020603050405020304" pitchFamily="18" charset="0"/>
              </a:rPr>
              <a:t>: </a:t>
            </a:r>
            <a:r>
              <a:rPr lang="en-US" sz="2200" dirty="0" err="1">
                <a:latin typeface="Times New Roman" panose="02020603050405020304" pitchFamily="18" charset="0"/>
                <a:ea typeface="SimSun"/>
                <a:cs typeface="Times New Roman" panose="02020603050405020304" pitchFamily="18" charset="0"/>
              </a:rPr>
              <a:t>rapportdagi</a:t>
            </a:r>
            <a:r>
              <a:rPr lang="en-US" sz="2200" dirty="0">
                <a:latin typeface="Times New Roman" panose="02020603050405020304" pitchFamily="18" charset="0"/>
                <a:ea typeface="SimSun"/>
                <a:cs typeface="Times New Roman" panose="02020603050405020304" pitchFamily="18" charset="0"/>
              </a:rPr>
              <a:t> </a:t>
            </a:r>
            <a:r>
              <a:rPr lang="en-US" sz="2200" dirty="0" err="1">
                <a:latin typeface="Times New Roman" panose="02020603050405020304" pitchFamily="18" charset="0"/>
                <a:ea typeface="SimSun"/>
                <a:cs typeface="Times New Roman" panose="02020603050405020304" pitchFamily="18" charset="0"/>
              </a:rPr>
              <a:t>iplarning</a:t>
            </a:r>
            <a:r>
              <a:rPr lang="en-US" sz="2200" dirty="0">
                <a:latin typeface="Times New Roman" panose="02020603050405020304" pitchFamily="18" charset="0"/>
                <a:ea typeface="SimSun"/>
                <a:cs typeface="Times New Roman" panose="02020603050405020304" pitchFamily="18" charset="0"/>
              </a:rPr>
              <a:t> </a:t>
            </a:r>
            <a:r>
              <a:rPr lang="en-US" sz="2200" dirty="0" err="1">
                <a:latin typeface="Times New Roman" panose="02020603050405020304" pitchFamily="18" charset="0"/>
                <a:ea typeface="SimSun"/>
                <a:cs typeface="Times New Roman" panose="02020603050405020304" pitchFamily="18" charset="0"/>
              </a:rPr>
              <a:t>soni</a:t>
            </a:r>
            <a:r>
              <a:rPr lang="en-US" sz="2200" dirty="0">
                <a:latin typeface="Times New Roman" panose="02020603050405020304" pitchFamily="18" charset="0"/>
                <a:ea typeface="SimSun"/>
                <a:cs typeface="Times New Roman" panose="02020603050405020304" pitchFamily="18" charset="0"/>
              </a:rPr>
              <a:t> </a:t>
            </a:r>
            <a:r>
              <a:rPr lang="en-US" sz="2200" dirty="0" err="1">
                <a:latin typeface="Times New Roman" panose="02020603050405020304" pitchFamily="18" charset="0"/>
                <a:ea typeface="SimSun"/>
                <a:cs typeface="Times New Roman" panose="02020603050405020304" pitchFamily="18" charset="0"/>
              </a:rPr>
              <a:t>beshtadan</a:t>
            </a:r>
            <a:r>
              <a:rPr lang="en-US" sz="2200" dirty="0">
                <a:latin typeface="Times New Roman" panose="02020603050405020304" pitchFamily="18" charset="0"/>
                <a:ea typeface="SimSun"/>
                <a:cs typeface="Times New Roman" panose="02020603050405020304" pitchFamily="18" charset="0"/>
              </a:rPr>
              <a:t> </a:t>
            </a:r>
            <a:r>
              <a:rPr lang="en-US" sz="2200" dirty="0" err="1">
                <a:latin typeface="Times New Roman" panose="02020603050405020304" pitchFamily="18" charset="0"/>
                <a:ea typeface="SimSun"/>
                <a:cs typeface="Times New Roman" panose="02020603050405020304" pitchFamily="18" charset="0"/>
              </a:rPr>
              <a:t>kam</a:t>
            </a:r>
            <a:r>
              <a:rPr lang="en-US" sz="2200" dirty="0">
                <a:latin typeface="Times New Roman" panose="02020603050405020304" pitchFamily="18" charset="0"/>
                <a:ea typeface="SimSun"/>
                <a:cs typeface="Times New Roman" panose="02020603050405020304" pitchFamily="18" charset="0"/>
              </a:rPr>
              <a:t> b</a:t>
            </a:r>
            <a:r>
              <a:rPr lang="ru-RU" sz="2200" dirty="0">
                <a:latin typeface="Times New Roman" panose="02020603050405020304" pitchFamily="18" charset="0"/>
                <a:ea typeface="SimSun"/>
                <a:cs typeface="Times New Roman" panose="02020603050405020304" pitchFamily="18" charset="0"/>
              </a:rPr>
              <a:t>о</a:t>
            </a:r>
            <a:r>
              <a:rPr lang="en-US" sz="2200" dirty="0">
                <a:latin typeface="Times New Roman" panose="02020603050405020304" pitchFamily="18" charset="0"/>
                <a:ea typeface="SimSun"/>
                <a:cs typeface="Times New Roman" panose="02020603050405020304" pitchFamily="18" charset="0"/>
              </a:rPr>
              <a:t>’</a:t>
            </a:r>
            <a:r>
              <a:rPr lang="en-US" sz="2200" dirty="0" err="1">
                <a:latin typeface="Times New Roman" panose="02020603050405020304" pitchFamily="18" charset="0"/>
                <a:ea typeface="SimSun"/>
                <a:cs typeface="Times New Roman" panose="02020603050405020304" pitchFamily="18" charset="0"/>
              </a:rPr>
              <a:t>lmaydi</a:t>
            </a:r>
            <a:r>
              <a:rPr lang="en-US" sz="2200" dirty="0">
                <a:latin typeface="Times New Roman" panose="02020603050405020304" pitchFamily="18" charset="0"/>
                <a:ea typeface="SimSun"/>
                <a:cs typeface="Times New Roman" panose="02020603050405020304" pitchFamily="18" charset="0"/>
              </a:rPr>
              <a:t>: </a:t>
            </a:r>
            <a:r>
              <a:rPr lang="en-US" sz="2200" dirty="0" err="1">
                <a:latin typeface="Times New Roman" panose="02020603050405020304" pitchFamily="18" charset="0"/>
                <a:ea typeface="SimSun"/>
                <a:cs typeface="Times New Roman" panose="02020603050405020304" pitchFamily="18" charset="0"/>
              </a:rPr>
              <a:t>Rmin</a:t>
            </a:r>
            <a:r>
              <a:rPr lang="en-US" sz="2200" dirty="0">
                <a:latin typeface="Times New Roman" panose="02020603050405020304" pitchFamily="18" charset="0"/>
                <a:ea typeface="SimSun"/>
                <a:cs typeface="Times New Roman" panose="02020603050405020304" pitchFamily="18" charset="0"/>
              </a:rPr>
              <a:t>=5; </a:t>
            </a:r>
            <a:r>
              <a:rPr lang="en-US" sz="2200" dirty="0" err="1">
                <a:latin typeface="Times New Roman" panose="02020603050405020304" pitchFamily="18" charset="0"/>
                <a:ea typeface="SimSun"/>
                <a:cs typeface="Times New Roman" panose="02020603050405020304" pitchFamily="18" charset="0"/>
              </a:rPr>
              <a:t>qoplanishlarning</a:t>
            </a:r>
            <a:r>
              <a:rPr lang="en-US" sz="2200" dirty="0">
                <a:latin typeface="Times New Roman" panose="02020603050405020304" pitchFamily="18" charset="0"/>
                <a:ea typeface="SimSun"/>
                <a:cs typeface="Times New Roman" panose="02020603050405020304" pitchFamily="18" charset="0"/>
              </a:rPr>
              <a:t> </a:t>
            </a:r>
            <a:r>
              <a:rPr lang="en-US" sz="2200" dirty="0" err="1">
                <a:latin typeface="Times New Roman" panose="02020603050405020304" pitchFamily="18" charset="0"/>
                <a:ea typeface="SimSun"/>
                <a:cs typeface="Times New Roman" panose="02020603050405020304" pitchFamily="18" charset="0"/>
              </a:rPr>
              <a:t>siljishi</a:t>
            </a:r>
            <a:r>
              <a:rPr lang="en-US" sz="2200" dirty="0">
                <a:latin typeface="Times New Roman" panose="02020603050405020304" pitchFamily="18" charset="0"/>
                <a:ea typeface="SimSun"/>
                <a:cs typeface="Times New Roman" panose="02020603050405020304" pitchFamily="18" charset="0"/>
              </a:rPr>
              <a:t> </a:t>
            </a:r>
            <a:r>
              <a:rPr lang="en-US" sz="2200" dirty="0" err="1">
                <a:latin typeface="Times New Roman" panose="02020603050405020304" pitchFamily="18" charset="0"/>
                <a:ea typeface="SimSun"/>
                <a:cs typeface="Times New Roman" panose="02020603050405020304" pitchFamily="18" charset="0"/>
              </a:rPr>
              <a:t>birdan</a:t>
            </a:r>
            <a:r>
              <a:rPr lang="en-US" sz="2200" dirty="0">
                <a:latin typeface="Times New Roman" panose="02020603050405020304" pitchFamily="18" charset="0"/>
                <a:ea typeface="SimSun"/>
                <a:cs typeface="Times New Roman" panose="02020603050405020304" pitchFamily="18" charset="0"/>
              </a:rPr>
              <a:t> </a:t>
            </a:r>
            <a:r>
              <a:rPr lang="en-US" sz="2200" dirty="0" err="1">
                <a:latin typeface="Times New Roman" panose="02020603050405020304" pitchFamily="18" charset="0"/>
                <a:ea typeface="SimSun"/>
                <a:cs typeface="Times New Roman" panose="02020603050405020304" pitchFamily="18" charset="0"/>
              </a:rPr>
              <a:t>katta</a:t>
            </a:r>
            <a:r>
              <a:rPr lang="en-US" sz="2200" dirty="0">
                <a:latin typeface="Times New Roman" panose="02020603050405020304" pitchFamily="18" charset="0"/>
                <a:ea typeface="SimSun"/>
                <a:cs typeface="Times New Roman" panose="02020603050405020304" pitchFamily="18" charset="0"/>
              </a:rPr>
              <a:t> </a:t>
            </a:r>
            <a:r>
              <a:rPr lang="en-US" sz="2200" dirty="0" err="1">
                <a:latin typeface="Times New Roman" panose="02020603050405020304" pitchFamily="18" charset="0"/>
                <a:ea typeface="SimSun"/>
                <a:cs typeface="Times New Roman" panose="02020603050405020304" pitchFamily="18" charset="0"/>
              </a:rPr>
              <a:t>va</a:t>
            </a:r>
            <a:r>
              <a:rPr lang="en-US" sz="2200" dirty="0">
                <a:latin typeface="Times New Roman" panose="02020603050405020304" pitchFamily="18" charset="0"/>
                <a:ea typeface="SimSun"/>
                <a:cs typeface="Times New Roman" panose="02020603050405020304" pitchFamily="18" charset="0"/>
              </a:rPr>
              <a:t> 1 </a:t>
            </a:r>
            <a:r>
              <a:rPr lang="en-US" sz="2200" dirty="0" err="1">
                <a:latin typeface="Times New Roman" panose="02020603050405020304" pitchFamily="18" charset="0"/>
                <a:ea typeface="SimSun"/>
                <a:cs typeface="Times New Roman" panose="02020603050405020304" pitchFamily="18" charset="0"/>
              </a:rPr>
              <a:t>dan</a:t>
            </a:r>
            <a:r>
              <a:rPr lang="en-US" sz="2200" dirty="0">
                <a:latin typeface="Times New Roman" panose="02020603050405020304" pitchFamily="18" charset="0"/>
                <a:ea typeface="SimSun"/>
                <a:cs typeface="Times New Roman" panose="02020603050405020304" pitchFamily="18" charset="0"/>
              </a:rPr>
              <a:t> </a:t>
            </a:r>
            <a:r>
              <a:rPr lang="en-US" sz="2200" dirty="0" err="1">
                <a:latin typeface="Times New Roman" panose="02020603050405020304" pitchFamily="18" charset="0"/>
                <a:ea typeface="SimSun"/>
                <a:cs typeface="Times New Roman" panose="02020603050405020304" pitchFamily="18" charset="0"/>
              </a:rPr>
              <a:t>kichik</a:t>
            </a:r>
            <a:r>
              <a:rPr lang="en-US" sz="2200" dirty="0">
                <a:latin typeface="Times New Roman" panose="02020603050405020304" pitchFamily="18" charset="0"/>
                <a:ea typeface="SimSun"/>
                <a:cs typeface="Times New Roman" panose="02020603050405020304" pitchFamily="18" charset="0"/>
              </a:rPr>
              <a:t> b</a:t>
            </a:r>
            <a:r>
              <a:rPr lang="ru-RU" sz="2200" dirty="0">
                <a:latin typeface="Times New Roman" panose="02020603050405020304" pitchFamily="18" charset="0"/>
                <a:ea typeface="SimSun"/>
                <a:cs typeface="Times New Roman" panose="02020603050405020304" pitchFamily="18" charset="0"/>
              </a:rPr>
              <a:t>о</a:t>
            </a:r>
            <a:r>
              <a:rPr lang="en-US" sz="2200" dirty="0">
                <a:latin typeface="Times New Roman" panose="02020603050405020304" pitchFamily="18" charset="0"/>
                <a:ea typeface="SimSun"/>
                <a:cs typeface="Times New Roman" panose="02020603050405020304" pitchFamily="18" charset="0"/>
              </a:rPr>
              <a:t>’</a:t>
            </a:r>
            <a:r>
              <a:rPr lang="en-US" sz="2200" dirty="0" err="1">
                <a:latin typeface="Times New Roman" panose="02020603050405020304" pitchFamily="18" charset="0"/>
                <a:ea typeface="SimSun"/>
                <a:cs typeface="Times New Roman" panose="02020603050405020304" pitchFamily="18" charset="0"/>
              </a:rPr>
              <a:t>ladi</a:t>
            </a:r>
            <a:r>
              <a:rPr lang="en-US" sz="2200" dirty="0">
                <a:latin typeface="Times New Roman" panose="02020603050405020304" pitchFamily="18" charset="0"/>
                <a:ea typeface="SimSun"/>
                <a:cs typeface="Times New Roman" panose="02020603050405020304" pitchFamily="18" charset="0"/>
              </a:rPr>
              <a:t>; rapport </a:t>
            </a:r>
            <a:r>
              <a:rPr lang="en-US" sz="2200" dirty="0" err="1">
                <a:latin typeface="Times New Roman" panose="02020603050405020304" pitchFamily="18" charset="0"/>
                <a:ea typeface="SimSun"/>
                <a:cs typeface="Times New Roman" panose="02020603050405020304" pitchFamily="18" charset="0"/>
              </a:rPr>
              <a:t>va</a:t>
            </a:r>
            <a:r>
              <a:rPr lang="en-US" sz="2200" dirty="0">
                <a:latin typeface="Times New Roman" panose="02020603050405020304" pitchFamily="18" charset="0"/>
                <a:ea typeface="SimSun"/>
                <a:cs typeface="Times New Roman" panose="02020603050405020304" pitchFamily="18" charset="0"/>
              </a:rPr>
              <a:t> </a:t>
            </a:r>
            <a:r>
              <a:rPr lang="en-US" sz="2200" dirty="0" err="1">
                <a:latin typeface="Times New Roman" panose="02020603050405020304" pitchFamily="18" charset="0"/>
                <a:ea typeface="SimSun"/>
                <a:cs typeface="Times New Roman" panose="02020603050405020304" pitchFamily="18" charset="0"/>
              </a:rPr>
              <a:t>siljishini</a:t>
            </a:r>
            <a:r>
              <a:rPr lang="en-US" sz="2200" dirty="0">
                <a:latin typeface="Times New Roman" panose="02020603050405020304" pitchFamily="18" charset="0"/>
                <a:ea typeface="SimSun"/>
                <a:cs typeface="Times New Roman" panose="02020603050405020304" pitchFamily="18" charset="0"/>
              </a:rPr>
              <a:t> k</a:t>
            </a:r>
            <a:r>
              <a:rPr lang="ru-RU" sz="2200" dirty="0">
                <a:latin typeface="Times New Roman" panose="02020603050405020304" pitchFamily="18" charset="0"/>
                <a:ea typeface="SimSun"/>
                <a:cs typeface="Times New Roman" panose="02020603050405020304" pitchFamily="18" charset="0"/>
              </a:rPr>
              <a:t>о</a:t>
            </a:r>
            <a:r>
              <a:rPr lang="en-US" sz="2200" dirty="0">
                <a:latin typeface="Times New Roman" panose="02020603050405020304" pitchFamily="18" charset="0"/>
                <a:ea typeface="SimSun"/>
                <a:cs typeface="Times New Roman" panose="02020603050405020304" pitchFamily="18" charset="0"/>
              </a:rPr>
              <a:t>’</a:t>
            </a:r>
            <a:r>
              <a:rPr lang="en-US" sz="2200" dirty="0" err="1">
                <a:latin typeface="Times New Roman" panose="02020603050405020304" pitchFamily="18" charset="0"/>
                <a:ea typeface="SimSun"/>
                <a:cs typeface="Times New Roman" panose="02020603050405020304" pitchFamily="18" charset="0"/>
              </a:rPr>
              <a:t>rsatuvchi</a:t>
            </a:r>
            <a:r>
              <a:rPr lang="en-US" sz="2200" dirty="0">
                <a:latin typeface="Times New Roman" panose="02020603050405020304" pitchFamily="18" charset="0"/>
                <a:ea typeface="SimSun"/>
                <a:cs typeface="Times New Roman" panose="02020603050405020304" pitchFamily="18" charset="0"/>
              </a:rPr>
              <a:t> </a:t>
            </a:r>
            <a:r>
              <a:rPr lang="en-US" sz="2200" dirty="0" err="1">
                <a:latin typeface="Times New Roman" panose="02020603050405020304" pitchFamily="18" charset="0"/>
                <a:ea typeface="SimSun"/>
                <a:cs typeface="Times New Roman" panose="02020603050405020304" pitchFamily="18" charset="0"/>
              </a:rPr>
              <a:t>sonlar</a:t>
            </a:r>
            <a:r>
              <a:rPr lang="en-US" sz="2200" dirty="0">
                <a:latin typeface="Times New Roman" panose="02020603050405020304" pitchFamily="18" charset="0"/>
                <a:ea typeface="SimSun"/>
                <a:cs typeface="Times New Roman" panose="02020603050405020304" pitchFamily="18" charset="0"/>
              </a:rPr>
              <a:t> </a:t>
            </a:r>
            <a:r>
              <a:rPr lang="en-US" sz="2200" dirty="0" err="1">
                <a:latin typeface="Times New Roman" panose="02020603050405020304" pitchFamily="18" charset="0"/>
                <a:ea typeface="SimSun"/>
                <a:cs typeface="Times New Roman" panose="02020603050405020304" pitchFamily="18" charset="0"/>
              </a:rPr>
              <a:t>bir-biriga</a:t>
            </a:r>
            <a:r>
              <a:rPr lang="en-US" sz="2200" dirty="0">
                <a:latin typeface="Times New Roman" panose="02020603050405020304" pitchFamily="18" charset="0"/>
                <a:ea typeface="SimSun"/>
                <a:cs typeface="Times New Roman" panose="02020603050405020304" pitchFamily="18" charset="0"/>
              </a:rPr>
              <a:t> b</a:t>
            </a:r>
            <a:r>
              <a:rPr lang="ru-RU" sz="2200" dirty="0">
                <a:latin typeface="Times New Roman" panose="02020603050405020304" pitchFamily="18" charset="0"/>
                <a:ea typeface="SimSun"/>
                <a:cs typeface="Times New Roman" panose="02020603050405020304" pitchFamily="18" charset="0"/>
              </a:rPr>
              <a:t>о</a:t>
            </a:r>
            <a:r>
              <a:rPr lang="en-US" sz="2200" dirty="0">
                <a:latin typeface="Times New Roman" panose="02020603050405020304" pitchFamily="18" charset="0"/>
                <a:ea typeface="SimSun"/>
                <a:cs typeface="Times New Roman" panose="02020603050405020304" pitchFamily="18" charset="0"/>
              </a:rPr>
              <a:t>’</a:t>
            </a:r>
            <a:r>
              <a:rPr lang="en-US" sz="2200" dirty="0" err="1">
                <a:latin typeface="Times New Roman" panose="02020603050405020304" pitchFamily="18" charset="0"/>
                <a:ea typeface="SimSun"/>
                <a:cs typeface="Times New Roman" panose="02020603050405020304" pitchFamily="18" charset="0"/>
              </a:rPr>
              <a:t>linmasligi</a:t>
            </a:r>
            <a:r>
              <a:rPr lang="en-US" sz="2200" dirty="0">
                <a:latin typeface="Times New Roman" panose="02020603050405020304" pitchFamily="18" charset="0"/>
                <a:ea typeface="SimSun"/>
                <a:cs typeface="Times New Roman" panose="02020603050405020304" pitchFamily="18" charset="0"/>
              </a:rPr>
              <a:t> </a:t>
            </a:r>
            <a:r>
              <a:rPr lang="en-US" sz="2200" dirty="0" err="1">
                <a:latin typeface="Times New Roman" panose="02020603050405020304" pitchFamily="18" charset="0"/>
                <a:ea typeface="SimSun"/>
                <a:cs typeface="Times New Roman" panose="02020603050405020304" pitchFamily="18" charset="0"/>
              </a:rPr>
              <a:t>kerak</a:t>
            </a:r>
            <a:r>
              <a:rPr lang="en-US" sz="2200" dirty="0">
                <a:latin typeface="Times New Roman" panose="02020603050405020304" pitchFamily="18" charset="0"/>
                <a:ea typeface="SimSun"/>
                <a:cs typeface="Times New Roman" panose="02020603050405020304" pitchFamily="18" charset="0"/>
              </a:rPr>
              <a:t>. </a:t>
            </a:r>
            <a:endParaRPr lang="ru-RU" sz="2200" dirty="0">
              <a:latin typeface="Times New Roman" panose="02020603050405020304" pitchFamily="18" charset="0"/>
              <a:ea typeface="Times New Roman"/>
              <a:cs typeface="Times New Roman" panose="02020603050405020304" pitchFamily="18" charset="0"/>
            </a:endParaRPr>
          </a:p>
          <a:p>
            <a:pPr algn="just">
              <a:lnSpc>
                <a:spcPct val="115000"/>
              </a:lnSpc>
              <a:spcAft>
                <a:spcPts val="0"/>
              </a:spcAft>
              <a:tabLst>
                <a:tab pos="-1714500" algn="l"/>
                <a:tab pos="-1600200" algn="l"/>
                <a:tab pos="4000500" algn="l"/>
              </a:tabLst>
            </a:pPr>
            <a:r>
              <a:rPr lang="en-US" sz="2200" dirty="0" err="1">
                <a:latin typeface="Times New Roman" panose="02020603050405020304" pitchFamily="18" charset="0"/>
                <a:ea typeface="SimSun"/>
                <a:cs typeface="Times New Roman" panose="02020603050405020304" pitchFamily="18" charset="0"/>
              </a:rPr>
              <a:t>Keng</a:t>
            </a:r>
            <a:r>
              <a:rPr lang="en-US" sz="2200" dirty="0">
                <a:latin typeface="Times New Roman" panose="02020603050405020304" pitchFamily="18" charset="0"/>
                <a:ea typeface="SimSun"/>
                <a:cs typeface="Times New Roman" panose="02020603050405020304" pitchFamily="18" charset="0"/>
              </a:rPr>
              <a:t> </a:t>
            </a:r>
            <a:r>
              <a:rPr lang="en-US" sz="2200" dirty="0" err="1">
                <a:latin typeface="Times New Roman" panose="02020603050405020304" pitchFamily="18" charset="0"/>
                <a:ea typeface="SimSun"/>
                <a:cs typeface="Times New Roman" panose="02020603050405020304" pitchFamily="18" charset="0"/>
              </a:rPr>
              <a:t>tarqalgan</a:t>
            </a:r>
            <a:r>
              <a:rPr lang="en-US" sz="2200" dirty="0">
                <a:latin typeface="Times New Roman" panose="02020603050405020304" pitchFamily="18" charset="0"/>
                <a:ea typeface="SimSun"/>
                <a:cs typeface="Times New Roman" panose="02020603050405020304" pitchFamily="18" charset="0"/>
              </a:rPr>
              <a:t> </a:t>
            </a:r>
            <a:r>
              <a:rPr lang="en-US" sz="2200" dirty="0" err="1">
                <a:latin typeface="Times New Roman" panose="02020603050405020304" pitchFamily="18" charset="0"/>
                <a:ea typeface="SimSun"/>
                <a:cs typeface="Times New Roman" panose="02020603050405020304" pitchFamily="18" charset="0"/>
              </a:rPr>
              <a:t>satinlarning</a:t>
            </a:r>
            <a:r>
              <a:rPr lang="en-US" sz="2200" dirty="0">
                <a:latin typeface="Times New Roman" panose="02020603050405020304" pitchFamily="18" charset="0"/>
                <a:ea typeface="SimSun"/>
                <a:cs typeface="Times New Roman" panose="02020603050405020304" pitchFamily="18" charset="0"/>
              </a:rPr>
              <a:t> </a:t>
            </a:r>
            <a:r>
              <a:rPr lang="en-US" sz="2200" dirty="0" err="1">
                <a:latin typeface="Times New Roman" panose="02020603050405020304" pitchFamily="18" charset="0"/>
                <a:ea typeface="SimSun"/>
                <a:cs typeface="Times New Roman" panose="02020603050405020304" pitchFamily="18" charset="0"/>
              </a:rPr>
              <a:t>rapportlari</a:t>
            </a:r>
            <a:r>
              <a:rPr lang="en-US" sz="2200" dirty="0">
                <a:latin typeface="Times New Roman" panose="02020603050405020304" pitchFamily="18" charset="0"/>
                <a:ea typeface="SimSun"/>
                <a:cs typeface="Times New Roman" panose="02020603050405020304" pitchFamily="18" charset="0"/>
              </a:rPr>
              <a:t> 5,8 </a:t>
            </a:r>
            <a:r>
              <a:rPr lang="en-US" sz="2200" dirty="0" err="1">
                <a:latin typeface="Times New Roman" panose="02020603050405020304" pitchFamily="18" charset="0"/>
                <a:ea typeface="SimSun"/>
                <a:cs typeface="Times New Roman" panose="02020603050405020304" pitchFamily="18" charset="0"/>
              </a:rPr>
              <a:t>va</a:t>
            </a:r>
            <a:r>
              <a:rPr lang="en-US" sz="2200" dirty="0">
                <a:latin typeface="Times New Roman" panose="02020603050405020304" pitchFamily="18" charset="0"/>
                <a:ea typeface="SimSun"/>
                <a:cs typeface="Times New Roman" panose="02020603050405020304" pitchFamily="18" charset="0"/>
              </a:rPr>
              <a:t> 10 </a:t>
            </a:r>
            <a:r>
              <a:rPr lang="en-US" sz="2200" dirty="0" err="1">
                <a:latin typeface="Times New Roman" panose="02020603050405020304" pitchFamily="18" charset="0"/>
                <a:ea typeface="SimSun"/>
                <a:cs typeface="Times New Roman" panose="02020603050405020304" pitchFamily="18" charset="0"/>
              </a:rPr>
              <a:t>ga</a:t>
            </a:r>
            <a:r>
              <a:rPr lang="en-US" sz="2200" dirty="0">
                <a:latin typeface="Times New Roman" panose="02020603050405020304" pitchFamily="18" charset="0"/>
                <a:ea typeface="SimSun"/>
                <a:cs typeface="Times New Roman" panose="02020603050405020304" pitchFamily="18" charset="0"/>
              </a:rPr>
              <a:t> </a:t>
            </a:r>
            <a:r>
              <a:rPr lang="en-US" sz="2200" dirty="0" err="1">
                <a:latin typeface="Times New Roman" panose="02020603050405020304" pitchFamily="18" charset="0"/>
                <a:ea typeface="SimSun"/>
                <a:cs typeface="Times New Roman" panose="02020603050405020304" pitchFamily="18" charset="0"/>
              </a:rPr>
              <a:t>teng</a:t>
            </a:r>
            <a:r>
              <a:rPr lang="en-US" sz="2200" dirty="0">
                <a:latin typeface="Times New Roman" panose="02020603050405020304" pitchFamily="18" charset="0"/>
                <a:ea typeface="SimSun"/>
                <a:cs typeface="Times New Roman" panose="02020603050405020304" pitchFamily="18" charset="0"/>
              </a:rPr>
              <a:t>. Bu </a:t>
            </a:r>
            <a:r>
              <a:rPr lang="en-US" sz="2200" dirty="0" err="1">
                <a:latin typeface="Times New Roman" panose="02020603050405020304" pitchFamily="18" charset="0"/>
                <a:ea typeface="SimSun"/>
                <a:cs typeface="Times New Roman" panose="02020603050405020304" pitchFamily="18" charset="0"/>
              </a:rPr>
              <a:t>holda</a:t>
            </a:r>
            <a:r>
              <a:rPr lang="en-US" sz="2200" dirty="0">
                <a:latin typeface="Times New Roman" panose="02020603050405020304" pitchFamily="18" charset="0"/>
                <a:ea typeface="SimSun"/>
                <a:cs typeface="Times New Roman" panose="02020603050405020304" pitchFamily="18" charset="0"/>
              </a:rPr>
              <a:t> </a:t>
            </a:r>
            <a:r>
              <a:rPr lang="en-US" sz="2200" dirty="0" err="1">
                <a:latin typeface="Times New Roman" panose="02020603050405020304" pitchFamily="18" charset="0"/>
                <a:ea typeface="SimSun"/>
                <a:cs typeface="Times New Roman" panose="02020603050405020304" pitchFamily="18" charset="0"/>
              </a:rPr>
              <a:t>siljish</a:t>
            </a:r>
            <a:r>
              <a:rPr lang="en-US" sz="2200" dirty="0">
                <a:latin typeface="Times New Roman" panose="02020603050405020304" pitchFamily="18" charset="0"/>
                <a:ea typeface="SimSun"/>
                <a:cs typeface="Times New Roman" panose="02020603050405020304" pitchFamily="18" charset="0"/>
              </a:rPr>
              <a:t> </a:t>
            </a:r>
            <a:r>
              <a:rPr lang="en-US" sz="2200" dirty="0" err="1">
                <a:latin typeface="Times New Roman" panose="02020603050405020304" pitchFamily="18" charset="0"/>
                <a:ea typeface="SimSun"/>
                <a:cs typeface="Times New Roman" panose="02020603050405020304" pitchFamily="18" charset="0"/>
              </a:rPr>
              <a:t>sonlari</a:t>
            </a:r>
            <a:r>
              <a:rPr lang="en-US" sz="2200" dirty="0">
                <a:latin typeface="Times New Roman" panose="02020603050405020304" pitchFamily="18" charset="0"/>
                <a:ea typeface="SimSun"/>
                <a:cs typeface="Times New Roman" panose="02020603050405020304" pitchFamily="18" charset="0"/>
              </a:rPr>
              <a:t> </a:t>
            </a:r>
            <a:r>
              <a:rPr lang="en-US" sz="2200" dirty="0" err="1">
                <a:latin typeface="Times New Roman" panose="02020603050405020304" pitchFamily="18" charset="0"/>
                <a:ea typeface="SimSun"/>
                <a:cs typeface="Times New Roman" panose="02020603050405020304" pitchFamily="18" charset="0"/>
              </a:rPr>
              <a:t>quyidagicha</a:t>
            </a:r>
            <a:r>
              <a:rPr lang="en-US" sz="2200" dirty="0">
                <a:latin typeface="Times New Roman" panose="02020603050405020304" pitchFamily="18" charset="0"/>
                <a:ea typeface="SimSun"/>
                <a:cs typeface="Times New Roman" panose="02020603050405020304" pitchFamily="18" charset="0"/>
              </a:rPr>
              <a:t> b</a:t>
            </a:r>
            <a:r>
              <a:rPr lang="ru-RU" sz="2200" dirty="0">
                <a:latin typeface="Times New Roman" panose="02020603050405020304" pitchFamily="18" charset="0"/>
                <a:ea typeface="SimSun"/>
                <a:cs typeface="Times New Roman" panose="02020603050405020304" pitchFamily="18" charset="0"/>
              </a:rPr>
              <a:t>о</a:t>
            </a:r>
            <a:r>
              <a:rPr lang="en-US" sz="2200" dirty="0">
                <a:latin typeface="Times New Roman" panose="02020603050405020304" pitchFamily="18" charset="0"/>
                <a:ea typeface="SimSun"/>
                <a:cs typeface="Times New Roman" panose="02020603050405020304" pitchFamily="18" charset="0"/>
              </a:rPr>
              <a:t>’</a:t>
            </a:r>
            <a:r>
              <a:rPr lang="en-US" sz="2200" dirty="0" err="1">
                <a:latin typeface="Times New Roman" panose="02020603050405020304" pitchFamily="18" charset="0"/>
                <a:ea typeface="SimSun"/>
                <a:cs typeface="Times New Roman" panose="02020603050405020304" pitchFamily="18" charset="0"/>
              </a:rPr>
              <a:t>ladi</a:t>
            </a:r>
            <a:r>
              <a:rPr lang="en-US" sz="2200" dirty="0">
                <a:latin typeface="Times New Roman" panose="02020603050405020304" pitchFamily="18" charset="0"/>
                <a:ea typeface="SimSun"/>
                <a:cs typeface="Times New Roman" panose="02020603050405020304" pitchFamily="18" charset="0"/>
              </a:rPr>
              <a:t>: R=5 b</a:t>
            </a:r>
            <a:r>
              <a:rPr lang="ru-RU" sz="2200" dirty="0">
                <a:latin typeface="Times New Roman" panose="02020603050405020304" pitchFamily="18" charset="0"/>
                <a:ea typeface="SimSun"/>
                <a:cs typeface="Times New Roman" panose="02020603050405020304" pitchFamily="18" charset="0"/>
              </a:rPr>
              <a:t>о</a:t>
            </a:r>
            <a:r>
              <a:rPr lang="en-US" sz="2200" dirty="0">
                <a:latin typeface="Times New Roman" panose="02020603050405020304" pitchFamily="18" charset="0"/>
                <a:ea typeface="SimSun"/>
                <a:cs typeface="Times New Roman" panose="02020603050405020304" pitchFamily="18" charset="0"/>
              </a:rPr>
              <a:t>’</a:t>
            </a:r>
            <a:r>
              <a:rPr lang="en-US" sz="2200" dirty="0" err="1">
                <a:latin typeface="Times New Roman" panose="02020603050405020304" pitchFamily="18" charset="0"/>
                <a:ea typeface="SimSun"/>
                <a:cs typeface="Times New Roman" panose="02020603050405020304" pitchFamily="18" charset="0"/>
              </a:rPr>
              <a:t>lsa</a:t>
            </a:r>
            <a:r>
              <a:rPr lang="en-US" sz="2200" dirty="0">
                <a:latin typeface="Times New Roman" panose="02020603050405020304" pitchFamily="18" charset="0"/>
                <a:ea typeface="SimSun"/>
                <a:cs typeface="Times New Roman" panose="02020603050405020304" pitchFamily="18" charset="0"/>
              </a:rPr>
              <a:t>, </a:t>
            </a:r>
            <a:r>
              <a:rPr lang="en-US" sz="2200" dirty="0" err="1">
                <a:latin typeface="Times New Roman" panose="02020603050405020304" pitchFamily="18" charset="0"/>
                <a:ea typeface="SimSun"/>
                <a:cs typeface="Times New Roman" panose="02020603050405020304" pitchFamily="18" charset="0"/>
              </a:rPr>
              <a:t>unda</a:t>
            </a:r>
            <a:r>
              <a:rPr lang="en-US" sz="2200" dirty="0">
                <a:latin typeface="Times New Roman" panose="02020603050405020304" pitchFamily="18" charset="0"/>
                <a:ea typeface="SimSun"/>
                <a:cs typeface="Times New Roman" panose="02020603050405020304" pitchFamily="18" charset="0"/>
              </a:rPr>
              <a:t> Z=2 </a:t>
            </a:r>
            <a:r>
              <a:rPr lang="en-US" sz="2200" dirty="0" err="1">
                <a:latin typeface="Times New Roman" panose="02020603050405020304" pitchFamily="18" charset="0"/>
                <a:ea typeface="SimSun"/>
                <a:cs typeface="Times New Roman" panose="02020603050405020304" pitchFamily="18" charset="0"/>
              </a:rPr>
              <a:t>yoki</a:t>
            </a:r>
            <a:r>
              <a:rPr lang="en-US" sz="2200" dirty="0">
                <a:latin typeface="Times New Roman" panose="02020603050405020304" pitchFamily="18" charset="0"/>
                <a:ea typeface="SimSun"/>
                <a:cs typeface="Times New Roman" panose="02020603050405020304" pitchFamily="18" charset="0"/>
              </a:rPr>
              <a:t> Z=3 b</a:t>
            </a:r>
            <a:r>
              <a:rPr lang="ru-RU" sz="2200" dirty="0">
                <a:latin typeface="Times New Roman" panose="02020603050405020304" pitchFamily="18" charset="0"/>
                <a:ea typeface="SimSun"/>
                <a:cs typeface="Times New Roman" panose="02020603050405020304" pitchFamily="18" charset="0"/>
              </a:rPr>
              <a:t>о</a:t>
            </a:r>
            <a:r>
              <a:rPr lang="en-US" sz="2200" dirty="0">
                <a:latin typeface="Times New Roman" panose="02020603050405020304" pitchFamily="18" charset="0"/>
                <a:ea typeface="SimSun"/>
                <a:cs typeface="Times New Roman" panose="02020603050405020304" pitchFamily="18" charset="0"/>
              </a:rPr>
              <a:t>’</a:t>
            </a:r>
            <a:r>
              <a:rPr lang="en-US" sz="2200" dirty="0" err="1">
                <a:latin typeface="Times New Roman" panose="02020603050405020304" pitchFamily="18" charset="0"/>
                <a:ea typeface="SimSun"/>
                <a:cs typeface="Times New Roman" panose="02020603050405020304" pitchFamily="18" charset="0"/>
              </a:rPr>
              <a:t>ladi</a:t>
            </a:r>
            <a:r>
              <a:rPr lang="en-US" sz="2200" dirty="0">
                <a:latin typeface="Times New Roman" panose="02020603050405020304" pitchFamily="18" charset="0"/>
                <a:ea typeface="SimSun"/>
                <a:cs typeface="Times New Roman" panose="02020603050405020304" pitchFamily="18" charset="0"/>
              </a:rPr>
              <a:t>; R=8 b</a:t>
            </a:r>
            <a:r>
              <a:rPr lang="ru-RU" sz="2200" dirty="0">
                <a:latin typeface="Times New Roman" panose="02020603050405020304" pitchFamily="18" charset="0"/>
                <a:ea typeface="SimSun"/>
                <a:cs typeface="Times New Roman" panose="02020603050405020304" pitchFamily="18" charset="0"/>
              </a:rPr>
              <a:t>о</a:t>
            </a:r>
            <a:r>
              <a:rPr lang="en-US" sz="2200" dirty="0">
                <a:latin typeface="Times New Roman" panose="02020603050405020304" pitchFamily="18" charset="0"/>
                <a:ea typeface="SimSun"/>
                <a:cs typeface="Times New Roman" panose="02020603050405020304" pitchFamily="18" charset="0"/>
              </a:rPr>
              <a:t>’</a:t>
            </a:r>
            <a:r>
              <a:rPr lang="en-US" sz="2200" dirty="0" err="1">
                <a:latin typeface="Times New Roman" panose="02020603050405020304" pitchFamily="18" charset="0"/>
                <a:ea typeface="SimSun"/>
                <a:cs typeface="Times New Roman" panose="02020603050405020304" pitchFamily="18" charset="0"/>
              </a:rPr>
              <a:t>lsa</a:t>
            </a:r>
            <a:r>
              <a:rPr lang="en-US" sz="2200" dirty="0">
                <a:latin typeface="Times New Roman" panose="02020603050405020304" pitchFamily="18" charset="0"/>
                <a:ea typeface="SimSun"/>
                <a:cs typeface="Times New Roman" panose="02020603050405020304" pitchFamily="18" charset="0"/>
              </a:rPr>
              <a:t>, </a:t>
            </a:r>
            <a:r>
              <a:rPr lang="en-US" sz="2200" dirty="0" err="1">
                <a:latin typeface="Times New Roman" panose="02020603050405020304" pitchFamily="18" charset="0"/>
                <a:ea typeface="SimSun"/>
                <a:cs typeface="Times New Roman" panose="02020603050405020304" pitchFamily="18" charset="0"/>
              </a:rPr>
              <a:t>unda</a:t>
            </a:r>
            <a:r>
              <a:rPr lang="en-US" sz="2200" dirty="0">
                <a:latin typeface="Times New Roman" panose="02020603050405020304" pitchFamily="18" charset="0"/>
                <a:ea typeface="SimSun"/>
                <a:cs typeface="Times New Roman" panose="02020603050405020304" pitchFamily="18" charset="0"/>
              </a:rPr>
              <a:t> Z=3 </a:t>
            </a:r>
            <a:r>
              <a:rPr lang="en-US" sz="2200" dirty="0" err="1">
                <a:latin typeface="Times New Roman" panose="02020603050405020304" pitchFamily="18" charset="0"/>
                <a:ea typeface="SimSun"/>
                <a:cs typeface="Times New Roman" panose="02020603050405020304" pitchFamily="18" charset="0"/>
              </a:rPr>
              <a:t>yoki</a:t>
            </a:r>
            <a:r>
              <a:rPr lang="en-US" sz="2200" dirty="0">
                <a:latin typeface="Times New Roman" panose="02020603050405020304" pitchFamily="18" charset="0"/>
                <a:ea typeface="SimSun"/>
                <a:cs typeface="Times New Roman" panose="02020603050405020304" pitchFamily="18" charset="0"/>
              </a:rPr>
              <a:t> Z=5 b</a:t>
            </a:r>
            <a:r>
              <a:rPr lang="ru-RU" sz="2200" dirty="0">
                <a:latin typeface="Times New Roman" panose="02020603050405020304" pitchFamily="18" charset="0"/>
                <a:ea typeface="SimSun"/>
                <a:cs typeface="Times New Roman" panose="02020603050405020304" pitchFamily="18" charset="0"/>
              </a:rPr>
              <a:t>о</a:t>
            </a:r>
            <a:r>
              <a:rPr lang="en-US" sz="2200" dirty="0">
                <a:latin typeface="Times New Roman" panose="02020603050405020304" pitchFamily="18" charset="0"/>
                <a:ea typeface="SimSun"/>
                <a:cs typeface="Times New Roman" panose="02020603050405020304" pitchFamily="18" charset="0"/>
              </a:rPr>
              <a:t>’</a:t>
            </a:r>
            <a:r>
              <a:rPr lang="en-US" sz="2200" dirty="0" err="1">
                <a:latin typeface="Times New Roman" panose="02020603050405020304" pitchFamily="18" charset="0"/>
                <a:ea typeface="SimSun"/>
                <a:cs typeface="Times New Roman" panose="02020603050405020304" pitchFamily="18" charset="0"/>
              </a:rPr>
              <a:t>ladi</a:t>
            </a:r>
            <a:r>
              <a:rPr lang="en-US" sz="2200" dirty="0">
                <a:latin typeface="Times New Roman" panose="02020603050405020304" pitchFamily="18" charset="0"/>
                <a:ea typeface="SimSun"/>
                <a:cs typeface="Times New Roman" panose="02020603050405020304" pitchFamily="18" charset="0"/>
              </a:rPr>
              <a:t>; R=10 b</a:t>
            </a:r>
            <a:r>
              <a:rPr lang="ru-RU" sz="2200" dirty="0">
                <a:latin typeface="Times New Roman" panose="02020603050405020304" pitchFamily="18" charset="0"/>
                <a:ea typeface="SimSun"/>
                <a:cs typeface="Times New Roman" panose="02020603050405020304" pitchFamily="18" charset="0"/>
              </a:rPr>
              <a:t>о</a:t>
            </a:r>
            <a:r>
              <a:rPr lang="en-US" sz="2200" dirty="0">
                <a:latin typeface="Times New Roman" panose="02020603050405020304" pitchFamily="18" charset="0"/>
                <a:ea typeface="SimSun"/>
                <a:cs typeface="Times New Roman" panose="02020603050405020304" pitchFamily="18" charset="0"/>
              </a:rPr>
              <a:t>’</a:t>
            </a:r>
            <a:r>
              <a:rPr lang="en-US" sz="2200" dirty="0" err="1">
                <a:latin typeface="Times New Roman" panose="02020603050405020304" pitchFamily="18" charset="0"/>
                <a:ea typeface="SimSun"/>
                <a:cs typeface="Times New Roman" panose="02020603050405020304" pitchFamily="18" charset="0"/>
              </a:rPr>
              <a:t>lsa</a:t>
            </a:r>
            <a:r>
              <a:rPr lang="en-US" sz="2200" dirty="0">
                <a:latin typeface="Times New Roman" panose="02020603050405020304" pitchFamily="18" charset="0"/>
                <a:ea typeface="SimSun"/>
                <a:cs typeface="Times New Roman" panose="02020603050405020304" pitchFamily="18" charset="0"/>
              </a:rPr>
              <a:t>, </a:t>
            </a:r>
            <a:r>
              <a:rPr lang="en-US" sz="2200" dirty="0" err="1">
                <a:latin typeface="Times New Roman" panose="02020603050405020304" pitchFamily="18" charset="0"/>
                <a:ea typeface="SimSun"/>
                <a:cs typeface="Times New Roman" panose="02020603050405020304" pitchFamily="18" charset="0"/>
              </a:rPr>
              <a:t>unda</a:t>
            </a:r>
            <a:r>
              <a:rPr lang="en-US" sz="2200" dirty="0">
                <a:latin typeface="Times New Roman" panose="02020603050405020304" pitchFamily="18" charset="0"/>
                <a:ea typeface="SimSun"/>
                <a:cs typeface="Times New Roman" panose="02020603050405020304" pitchFamily="18" charset="0"/>
              </a:rPr>
              <a:t> Z =3 </a:t>
            </a:r>
            <a:r>
              <a:rPr lang="en-US" sz="2200" dirty="0" err="1">
                <a:latin typeface="Times New Roman" panose="02020603050405020304" pitchFamily="18" charset="0"/>
                <a:ea typeface="SimSun"/>
                <a:cs typeface="Times New Roman" panose="02020603050405020304" pitchFamily="18" charset="0"/>
              </a:rPr>
              <a:t>yoki</a:t>
            </a:r>
            <a:r>
              <a:rPr lang="en-US" sz="2200" dirty="0">
                <a:latin typeface="Times New Roman" panose="02020603050405020304" pitchFamily="18" charset="0"/>
                <a:ea typeface="SimSun"/>
                <a:cs typeface="Times New Roman" panose="02020603050405020304" pitchFamily="18" charset="0"/>
              </a:rPr>
              <a:t> Z=7 b</a:t>
            </a:r>
            <a:r>
              <a:rPr lang="ru-RU" sz="2200" dirty="0">
                <a:latin typeface="Times New Roman" panose="02020603050405020304" pitchFamily="18" charset="0"/>
                <a:ea typeface="SimSun"/>
                <a:cs typeface="Times New Roman" panose="02020603050405020304" pitchFamily="18" charset="0"/>
              </a:rPr>
              <a:t>о</a:t>
            </a:r>
            <a:r>
              <a:rPr lang="en-US" sz="2200" dirty="0">
                <a:latin typeface="Times New Roman" panose="02020603050405020304" pitchFamily="18" charset="0"/>
                <a:ea typeface="SimSun"/>
                <a:cs typeface="Times New Roman" panose="02020603050405020304" pitchFamily="18" charset="0"/>
              </a:rPr>
              <a:t>’</a:t>
            </a:r>
            <a:r>
              <a:rPr lang="en-US" sz="2200" dirty="0" err="1">
                <a:latin typeface="Times New Roman" panose="02020603050405020304" pitchFamily="18" charset="0"/>
                <a:ea typeface="SimSun"/>
                <a:cs typeface="Times New Roman" panose="02020603050405020304" pitchFamily="18" charset="0"/>
              </a:rPr>
              <a:t>ladi</a:t>
            </a:r>
            <a:r>
              <a:rPr lang="en-US" sz="2200" dirty="0">
                <a:latin typeface="Times New Roman" panose="02020603050405020304" pitchFamily="18" charset="0"/>
                <a:ea typeface="SimSun"/>
                <a:cs typeface="Times New Roman" panose="02020603050405020304" pitchFamily="18" charset="0"/>
              </a:rPr>
              <a:t>. Satin (atlas) </a:t>
            </a:r>
            <a:r>
              <a:rPr lang="ru-RU" sz="2200" dirty="0">
                <a:latin typeface="Times New Roman" panose="02020603050405020304" pitchFamily="18" charset="0"/>
                <a:ea typeface="SimSun"/>
                <a:cs typeface="Times New Roman" panose="02020603050405020304" pitchFamily="18" charset="0"/>
              </a:rPr>
              <a:t>о</a:t>
            </a:r>
            <a:r>
              <a:rPr lang="en-US" sz="2200" dirty="0">
                <a:latin typeface="Times New Roman" panose="02020603050405020304" pitchFamily="18" charset="0"/>
                <a:ea typeface="SimSun"/>
                <a:cs typeface="Times New Roman" panose="02020603050405020304" pitchFamily="18" charset="0"/>
              </a:rPr>
              <a:t>’</a:t>
            </a:r>
            <a:r>
              <a:rPr lang="en-US" sz="2200" dirty="0" err="1">
                <a:latin typeface="Times New Roman" panose="02020603050405020304" pitchFamily="18" charset="0"/>
                <a:ea typeface="SimSun"/>
                <a:cs typeface="Times New Roman" panose="02020603050405020304" pitchFamily="18" charset="0"/>
              </a:rPr>
              <a:t>rilishlari</a:t>
            </a:r>
            <a:r>
              <a:rPr lang="en-US" sz="2200" dirty="0">
                <a:latin typeface="Times New Roman" panose="02020603050405020304" pitchFamily="18" charset="0"/>
                <a:ea typeface="SimSun"/>
                <a:cs typeface="Times New Roman" panose="02020603050405020304" pitchFamily="18" charset="0"/>
              </a:rPr>
              <a:t> </a:t>
            </a:r>
            <a:r>
              <a:rPr lang="en-US" sz="2200" dirty="0" err="1">
                <a:latin typeface="Times New Roman" panose="02020603050405020304" pitchFamily="18" charset="0"/>
                <a:ea typeface="SimSun"/>
                <a:cs typeface="Times New Roman" panose="02020603050405020304" pitchFamily="18" charset="0"/>
              </a:rPr>
              <a:t>kasr</a:t>
            </a:r>
            <a:r>
              <a:rPr lang="en-US" sz="2200" dirty="0">
                <a:latin typeface="Times New Roman" panose="02020603050405020304" pitchFamily="18" charset="0"/>
                <a:ea typeface="SimSun"/>
                <a:cs typeface="Times New Roman" panose="02020603050405020304" pitchFamily="18" charset="0"/>
              </a:rPr>
              <a:t> </a:t>
            </a:r>
            <a:r>
              <a:rPr lang="en-US" sz="2200" dirty="0" err="1">
                <a:latin typeface="Times New Roman" panose="02020603050405020304" pitchFamily="18" charset="0"/>
                <a:ea typeface="SimSun"/>
                <a:cs typeface="Times New Roman" panose="02020603050405020304" pitchFamily="18" charset="0"/>
              </a:rPr>
              <a:t>bilan</a:t>
            </a:r>
            <a:r>
              <a:rPr lang="en-US" sz="2200" dirty="0">
                <a:latin typeface="Times New Roman" panose="02020603050405020304" pitchFamily="18" charset="0"/>
                <a:ea typeface="SimSun"/>
                <a:cs typeface="Times New Roman" panose="02020603050405020304" pitchFamily="18" charset="0"/>
              </a:rPr>
              <a:t> </a:t>
            </a:r>
            <a:r>
              <a:rPr lang="en-US" sz="2200" dirty="0" err="1">
                <a:latin typeface="Times New Roman" panose="02020603050405020304" pitchFamily="18" charset="0"/>
                <a:ea typeface="SimSun"/>
                <a:cs typeface="Times New Roman" panose="02020603050405020304" pitchFamily="18" charset="0"/>
              </a:rPr>
              <a:t>belgilanadi</a:t>
            </a:r>
            <a:r>
              <a:rPr lang="en-US" sz="2200" dirty="0">
                <a:latin typeface="Times New Roman" panose="02020603050405020304" pitchFamily="18" charset="0"/>
                <a:ea typeface="SimSun"/>
                <a:cs typeface="Times New Roman" panose="02020603050405020304" pitchFamily="18" charset="0"/>
              </a:rPr>
              <a:t>. </a:t>
            </a:r>
            <a:r>
              <a:rPr lang="en-US" sz="2200" dirty="0" err="1">
                <a:latin typeface="Times New Roman" panose="02020603050405020304" pitchFamily="18" charset="0"/>
                <a:ea typeface="SimSun"/>
                <a:cs typeface="Times New Roman" panose="02020603050405020304" pitchFamily="18" charset="0"/>
              </a:rPr>
              <a:t>Suratda</a:t>
            </a:r>
            <a:r>
              <a:rPr lang="en-US" sz="2200" dirty="0">
                <a:latin typeface="Times New Roman" panose="02020603050405020304" pitchFamily="18" charset="0"/>
                <a:ea typeface="SimSun"/>
                <a:cs typeface="Times New Roman" panose="02020603050405020304" pitchFamily="18" charset="0"/>
              </a:rPr>
              <a:t> </a:t>
            </a:r>
            <a:r>
              <a:rPr lang="ru-RU" sz="2200" dirty="0">
                <a:latin typeface="Times New Roman" panose="02020603050405020304" pitchFamily="18" charset="0"/>
                <a:ea typeface="SimSun"/>
                <a:cs typeface="Times New Roman" panose="02020603050405020304" pitchFamily="18" charset="0"/>
              </a:rPr>
              <a:t>о</a:t>
            </a:r>
            <a:r>
              <a:rPr lang="en-US" sz="2200" dirty="0">
                <a:latin typeface="Times New Roman" panose="02020603050405020304" pitchFamily="18" charset="0"/>
                <a:ea typeface="SimSun"/>
                <a:cs typeface="Times New Roman" panose="02020603050405020304" pitchFamily="18" charset="0"/>
              </a:rPr>
              <a:t>’</a:t>
            </a:r>
            <a:r>
              <a:rPr lang="en-US" sz="2200" dirty="0" err="1">
                <a:latin typeface="Times New Roman" panose="02020603050405020304" pitchFamily="18" charset="0"/>
                <a:ea typeface="SimSun"/>
                <a:cs typeface="Times New Roman" panose="02020603050405020304" pitchFamily="18" charset="0"/>
              </a:rPr>
              <a:t>rilish</a:t>
            </a:r>
            <a:r>
              <a:rPr lang="en-US" sz="2200" dirty="0">
                <a:latin typeface="Times New Roman" panose="02020603050405020304" pitchFamily="18" charset="0"/>
                <a:ea typeface="SimSun"/>
                <a:cs typeface="Times New Roman" panose="02020603050405020304" pitchFamily="18" charset="0"/>
              </a:rPr>
              <a:t> </a:t>
            </a:r>
            <a:r>
              <a:rPr lang="en-US" sz="2200" dirty="0" err="1">
                <a:latin typeface="Times New Roman" panose="02020603050405020304" pitchFamily="18" charset="0"/>
                <a:ea typeface="SimSun"/>
                <a:cs typeface="Times New Roman" panose="02020603050405020304" pitchFamily="18" charset="0"/>
              </a:rPr>
              <a:t>rapportining</a:t>
            </a:r>
            <a:r>
              <a:rPr lang="en-US" sz="2200" dirty="0">
                <a:latin typeface="Times New Roman" panose="02020603050405020304" pitchFamily="18" charset="0"/>
                <a:ea typeface="SimSun"/>
                <a:cs typeface="Times New Roman" panose="02020603050405020304" pitchFamily="18" charset="0"/>
              </a:rPr>
              <a:t> </a:t>
            </a:r>
            <a:r>
              <a:rPr lang="en-US" sz="2200" dirty="0" err="1">
                <a:latin typeface="Times New Roman" panose="02020603050405020304" pitchFamily="18" charset="0"/>
                <a:ea typeface="SimSun"/>
                <a:cs typeface="Times New Roman" panose="02020603050405020304" pitchFamily="18" charset="0"/>
              </a:rPr>
              <a:t>miqdori</a:t>
            </a:r>
            <a:r>
              <a:rPr lang="en-US" sz="2200" dirty="0">
                <a:latin typeface="Times New Roman" panose="02020603050405020304" pitchFamily="18" charset="0"/>
                <a:ea typeface="SimSun"/>
                <a:cs typeface="Times New Roman" panose="02020603050405020304" pitchFamily="18" charset="0"/>
              </a:rPr>
              <a:t>, </a:t>
            </a:r>
            <a:r>
              <a:rPr lang="en-US" sz="2200" dirty="0" err="1">
                <a:latin typeface="Times New Roman" panose="02020603050405020304" pitchFamily="18" charset="0"/>
                <a:ea typeface="SimSun"/>
                <a:cs typeface="Times New Roman" panose="02020603050405020304" pitchFamily="18" charset="0"/>
              </a:rPr>
              <a:t>maxrajda</a:t>
            </a:r>
            <a:r>
              <a:rPr lang="en-US" sz="2200" dirty="0">
                <a:latin typeface="Times New Roman" panose="02020603050405020304" pitchFamily="18" charset="0"/>
                <a:ea typeface="SimSun"/>
                <a:cs typeface="Times New Roman" panose="02020603050405020304" pitchFamily="18" charset="0"/>
              </a:rPr>
              <a:t> - </a:t>
            </a:r>
            <a:r>
              <a:rPr lang="en-US" sz="2200" dirty="0" err="1">
                <a:latin typeface="Times New Roman" panose="02020603050405020304" pitchFamily="18" charset="0"/>
                <a:ea typeface="SimSun"/>
                <a:cs typeface="Times New Roman" panose="02020603050405020304" pitchFamily="18" charset="0"/>
              </a:rPr>
              <a:t>siljish</a:t>
            </a:r>
            <a:r>
              <a:rPr lang="en-US" sz="2200" dirty="0">
                <a:latin typeface="Times New Roman" panose="02020603050405020304" pitchFamily="18" charset="0"/>
                <a:ea typeface="SimSun"/>
                <a:cs typeface="Times New Roman" panose="02020603050405020304" pitchFamily="18" charset="0"/>
              </a:rPr>
              <a:t> </a:t>
            </a:r>
            <a:r>
              <a:rPr lang="en-US" sz="2200" dirty="0" err="1">
                <a:latin typeface="Times New Roman" panose="02020603050405020304" pitchFamily="18" charset="0"/>
                <a:ea typeface="SimSun"/>
                <a:cs typeface="Times New Roman" panose="02020603050405020304" pitchFamily="18" charset="0"/>
              </a:rPr>
              <a:t>soni</a:t>
            </a:r>
            <a:r>
              <a:rPr lang="en-US" sz="2200" dirty="0">
                <a:latin typeface="Times New Roman" panose="02020603050405020304" pitchFamily="18" charset="0"/>
                <a:ea typeface="SimSun"/>
                <a:cs typeface="Times New Roman" panose="02020603050405020304" pitchFamily="18" charset="0"/>
              </a:rPr>
              <a:t> k</a:t>
            </a:r>
            <a:r>
              <a:rPr lang="ru-RU" sz="2200" dirty="0">
                <a:latin typeface="Times New Roman" panose="02020603050405020304" pitchFamily="18" charset="0"/>
                <a:ea typeface="SimSun"/>
                <a:cs typeface="Times New Roman" panose="02020603050405020304" pitchFamily="18" charset="0"/>
              </a:rPr>
              <a:t>о</a:t>
            </a:r>
            <a:r>
              <a:rPr lang="en-US" sz="2200" dirty="0">
                <a:latin typeface="Times New Roman" panose="02020603050405020304" pitchFamily="18" charset="0"/>
                <a:ea typeface="SimSun"/>
                <a:cs typeface="Times New Roman" panose="02020603050405020304" pitchFamily="18" charset="0"/>
              </a:rPr>
              <a:t>’</a:t>
            </a:r>
            <a:r>
              <a:rPr lang="en-US" sz="2200" dirty="0" err="1">
                <a:latin typeface="Times New Roman" panose="02020603050405020304" pitchFamily="18" charset="0"/>
                <a:ea typeface="SimSun"/>
                <a:cs typeface="Times New Roman" panose="02020603050405020304" pitchFamily="18" charset="0"/>
              </a:rPr>
              <a:t>rsatiladi</a:t>
            </a:r>
            <a:r>
              <a:rPr lang="en-US" sz="2200" dirty="0">
                <a:latin typeface="Times New Roman" panose="02020603050405020304" pitchFamily="18" charset="0"/>
                <a:ea typeface="SimSun"/>
                <a:cs typeface="Times New Roman" panose="02020603050405020304" pitchFamily="18" charset="0"/>
              </a:rPr>
              <a:t>. </a:t>
            </a:r>
            <a:r>
              <a:rPr lang="en-US" sz="2200" dirty="0" err="1">
                <a:latin typeface="Times New Roman" panose="02020603050405020304" pitchFamily="18" charset="0"/>
                <a:ea typeface="SimSun"/>
                <a:cs typeface="Times New Roman" panose="02020603050405020304" pitchFamily="18" charset="0"/>
              </a:rPr>
              <a:t>Demak</a:t>
            </a:r>
            <a:r>
              <a:rPr lang="en-US" sz="2200" dirty="0">
                <a:latin typeface="Times New Roman" panose="02020603050405020304" pitchFamily="18" charset="0"/>
                <a:ea typeface="SimSun"/>
                <a:cs typeface="Times New Roman" panose="02020603050405020304" pitchFamily="18" charset="0"/>
              </a:rPr>
              <a:t>, satin (atlas)lar 5/2, 5/3, 8/3, 10/7 </a:t>
            </a:r>
            <a:r>
              <a:rPr lang="en-US" sz="2200" dirty="0" err="1">
                <a:latin typeface="Times New Roman" panose="02020603050405020304" pitchFamily="18" charset="0"/>
                <a:ea typeface="SimSun"/>
                <a:cs typeface="Times New Roman" panose="02020603050405020304" pitchFamily="18" charset="0"/>
              </a:rPr>
              <a:t>va</a:t>
            </a:r>
            <a:r>
              <a:rPr lang="en-US" sz="2200" dirty="0">
                <a:latin typeface="Times New Roman" panose="02020603050405020304" pitchFamily="18" charset="0"/>
                <a:ea typeface="SimSun"/>
                <a:cs typeface="Times New Roman" panose="02020603050405020304" pitchFamily="18" charset="0"/>
              </a:rPr>
              <a:t> </a:t>
            </a:r>
            <a:r>
              <a:rPr lang="en-US" sz="2200" dirty="0" err="1">
                <a:latin typeface="Times New Roman" panose="02020603050405020304" pitchFamily="18" charset="0"/>
                <a:ea typeface="SimSun"/>
                <a:cs typeface="Times New Roman" panose="02020603050405020304" pitchFamily="18" charset="0"/>
              </a:rPr>
              <a:t>hokazo</a:t>
            </a:r>
            <a:r>
              <a:rPr lang="en-US" sz="2200" dirty="0">
                <a:latin typeface="Times New Roman" panose="02020603050405020304" pitchFamily="18" charset="0"/>
                <a:ea typeface="SimSun"/>
                <a:cs typeface="Times New Roman" panose="02020603050405020304" pitchFamily="18" charset="0"/>
              </a:rPr>
              <a:t> deb </a:t>
            </a:r>
            <a:r>
              <a:rPr lang="en-US" sz="2200" dirty="0" err="1">
                <a:latin typeface="Times New Roman" panose="02020603050405020304" pitchFamily="18" charset="0"/>
                <a:ea typeface="SimSun"/>
                <a:cs typeface="Times New Roman" panose="02020603050405020304" pitchFamily="18" charset="0"/>
              </a:rPr>
              <a:t>belgilanadi</a:t>
            </a:r>
            <a:r>
              <a:rPr lang="en-US" sz="2200" dirty="0">
                <a:latin typeface="Times New Roman" panose="02020603050405020304" pitchFamily="18" charset="0"/>
                <a:ea typeface="SimSun"/>
                <a:cs typeface="Times New Roman" panose="02020603050405020304" pitchFamily="18" charset="0"/>
              </a:rPr>
              <a:t>. Satin </a:t>
            </a:r>
            <a:r>
              <a:rPr lang="ru-RU" sz="2200" dirty="0">
                <a:latin typeface="Times New Roman" panose="02020603050405020304" pitchFamily="18" charset="0"/>
                <a:ea typeface="SimSun"/>
                <a:cs typeface="Times New Roman" panose="02020603050405020304" pitchFamily="18" charset="0"/>
              </a:rPr>
              <a:t>о</a:t>
            </a:r>
            <a:r>
              <a:rPr lang="en-US" sz="2200" dirty="0">
                <a:latin typeface="Times New Roman" panose="02020603050405020304" pitchFamily="18" charset="0"/>
                <a:ea typeface="SimSun"/>
                <a:cs typeface="Times New Roman" panose="02020603050405020304" pitchFamily="18" charset="0"/>
              </a:rPr>
              <a:t>’</a:t>
            </a:r>
            <a:r>
              <a:rPr lang="en-US" sz="2200" dirty="0" err="1">
                <a:latin typeface="Times New Roman" panose="02020603050405020304" pitchFamily="18" charset="0"/>
                <a:ea typeface="SimSun"/>
                <a:cs typeface="Times New Roman" panose="02020603050405020304" pitchFamily="18" charset="0"/>
              </a:rPr>
              <a:t>rilishi</a:t>
            </a:r>
            <a:r>
              <a:rPr lang="en-US" sz="2200" dirty="0">
                <a:latin typeface="Times New Roman" panose="02020603050405020304" pitchFamily="18" charset="0"/>
                <a:ea typeface="SimSun"/>
                <a:cs typeface="Times New Roman" panose="02020603050405020304" pitchFamily="18" charset="0"/>
              </a:rPr>
              <a:t> </a:t>
            </a:r>
            <a:r>
              <a:rPr lang="en-US" sz="2200" dirty="0" err="1">
                <a:latin typeface="Times New Roman" panose="02020603050405020304" pitchFamily="18" charset="0"/>
                <a:ea typeface="SimSun"/>
                <a:cs typeface="Times New Roman" panose="02020603050405020304" pitchFamily="18" charset="0"/>
              </a:rPr>
              <a:t>keng</a:t>
            </a:r>
            <a:r>
              <a:rPr lang="en-US" sz="2200" dirty="0">
                <a:latin typeface="Times New Roman" panose="02020603050405020304" pitchFamily="18" charset="0"/>
                <a:ea typeface="SimSun"/>
                <a:cs typeface="Times New Roman" panose="02020603050405020304" pitchFamily="18" charset="0"/>
              </a:rPr>
              <a:t> </a:t>
            </a:r>
            <a:r>
              <a:rPr lang="en-US" sz="2200" dirty="0" err="1">
                <a:latin typeface="Times New Roman" panose="02020603050405020304" pitchFamily="18" charset="0"/>
                <a:ea typeface="SimSun"/>
                <a:cs typeface="Times New Roman" panose="02020603050405020304" pitchFamily="18" charset="0"/>
              </a:rPr>
              <a:t>tarqalgan</a:t>
            </a:r>
            <a:r>
              <a:rPr lang="en-US" sz="2200" dirty="0">
                <a:latin typeface="Times New Roman" panose="02020603050405020304" pitchFamily="18" charset="0"/>
                <a:ea typeface="SimSun"/>
                <a:cs typeface="Times New Roman" panose="02020603050405020304" pitchFamily="18" charset="0"/>
              </a:rPr>
              <a:t> satin </a:t>
            </a:r>
            <a:r>
              <a:rPr lang="en-US" sz="2200" dirty="0" err="1">
                <a:latin typeface="Times New Roman" panose="02020603050405020304" pitchFamily="18" charset="0"/>
                <a:ea typeface="SimSun"/>
                <a:cs typeface="Times New Roman" panose="02020603050405020304" pitchFamily="18" charset="0"/>
              </a:rPr>
              <a:t>nomli</a:t>
            </a:r>
            <a:r>
              <a:rPr lang="en-US" sz="2200" dirty="0">
                <a:latin typeface="Times New Roman" panose="02020603050405020304" pitchFamily="18" charset="0"/>
                <a:ea typeface="SimSun"/>
                <a:cs typeface="Times New Roman" panose="02020603050405020304" pitchFamily="18" charset="0"/>
              </a:rPr>
              <a:t> </a:t>
            </a:r>
            <a:r>
              <a:rPr lang="en-US" sz="2200" dirty="0" err="1">
                <a:latin typeface="Times New Roman" panose="02020603050405020304" pitchFamily="18" charset="0"/>
                <a:ea typeface="SimSun"/>
                <a:cs typeface="Times New Roman" panose="02020603050405020304" pitchFamily="18" charset="0"/>
              </a:rPr>
              <a:t>paxta</a:t>
            </a:r>
            <a:r>
              <a:rPr lang="en-US" sz="2200" dirty="0">
                <a:latin typeface="Times New Roman" panose="02020603050405020304" pitchFamily="18" charset="0"/>
                <a:ea typeface="SimSun"/>
                <a:cs typeface="Times New Roman" panose="02020603050405020304" pitchFamily="18" charset="0"/>
              </a:rPr>
              <a:t> </a:t>
            </a:r>
            <a:r>
              <a:rPr lang="en-US" sz="2200" dirty="0" err="1">
                <a:latin typeface="Times New Roman" panose="02020603050405020304" pitchFamily="18" charset="0"/>
                <a:ea typeface="SimSun"/>
                <a:cs typeface="Times New Roman" panose="02020603050405020304" pitchFamily="18" charset="0"/>
              </a:rPr>
              <a:t>materialini</a:t>
            </a:r>
            <a:r>
              <a:rPr lang="en-US" sz="2200" dirty="0">
                <a:latin typeface="Times New Roman" panose="02020603050405020304" pitchFamily="18" charset="0"/>
                <a:ea typeface="SimSun"/>
                <a:cs typeface="Times New Roman" panose="02020603050405020304" pitchFamily="18" charset="0"/>
              </a:rPr>
              <a:t> </a:t>
            </a:r>
            <a:r>
              <a:rPr lang="en-US" sz="2200" dirty="0" err="1">
                <a:latin typeface="Times New Roman" panose="02020603050405020304" pitchFamily="18" charset="0"/>
                <a:ea typeface="SimSun"/>
                <a:cs typeface="Times New Roman" panose="02020603050405020304" pitchFamily="18" charset="0"/>
              </a:rPr>
              <a:t>ishlab</a:t>
            </a:r>
            <a:r>
              <a:rPr lang="en-US" sz="2200" dirty="0">
                <a:latin typeface="Times New Roman" panose="02020603050405020304" pitchFamily="18" charset="0"/>
                <a:ea typeface="SimSun"/>
                <a:cs typeface="Times New Roman" panose="02020603050405020304" pitchFamily="18" charset="0"/>
              </a:rPr>
              <a:t> </a:t>
            </a:r>
            <a:r>
              <a:rPr lang="en-US" sz="2200" dirty="0" err="1">
                <a:latin typeface="Times New Roman" panose="02020603050405020304" pitchFamily="18" charset="0"/>
                <a:ea typeface="SimSun"/>
                <a:cs typeface="Times New Roman" panose="02020603050405020304" pitchFamily="18" charset="0"/>
              </a:rPr>
              <a:t>chiqarganda</a:t>
            </a:r>
            <a:r>
              <a:rPr lang="en-US" sz="2200" dirty="0">
                <a:latin typeface="Times New Roman" panose="02020603050405020304" pitchFamily="18" charset="0"/>
                <a:ea typeface="SimSun"/>
                <a:cs typeface="Times New Roman" panose="02020603050405020304" pitchFamily="18" charset="0"/>
              </a:rPr>
              <a:t> q</a:t>
            </a:r>
            <a:r>
              <a:rPr lang="ru-RU" sz="2200" dirty="0">
                <a:latin typeface="Times New Roman" panose="02020603050405020304" pitchFamily="18" charset="0"/>
                <a:ea typeface="SimSun"/>
                <a:cs typeface="Times New Roman" panose="02020603050405020304" pitchFamily="18" charset="0"/>
              </a:rPr>
              <a:t>о</a:t>
            </a:r>
            <a:r>
              <a:rPr lang="en-US" sz="2200" dirty="0">
                <a:latin typeface="Times New Roman" panose="02020603050405020304" pitchFamily="18" charset="0"/>
                <a:ea typeface="SimSun"/>
                <a:cs typeface="Times New Roman" panose="02020603050405020304" pitchFamily="18" charset="0"/>
              </a:rPr>
              <a:t>’</a:t>
            </a:r>
            <a:r>
              <a:rPr lang="en-US" sz="2200" dirty="0" err="1">
                <a:latin typeface="Times New Roman" panose="02020603050405020304" pitchFamily="18" charset="0"/>
                <a:ea typeface="SimSun"/>
                <a:cs typeface="Times New Roman" panose="02020603050405020304" pitchFamily="18" charset="0"/>
              </a:rPr>
              <a:t>llaniladi</a:t>
            </a:r>
            <a:r>
              <a:rPr lang="en-US" sz="2200" dirty="0">
                <a:latin typeface="Times New Roman" panose="02020603050405020304" pitchFamily="18" charset="0"/>
                <a:ea typeface="SimSun"/>
                <a:cs typeface="Times New Roman" panose="02020603050405020304" pitchFamily="18" charset="0"/>
              </a:rPr>
              <a:t>. Atlas </a:t>
            </a:r>
            <a:r>
              <a:rPr lang="ru-RU" sz="2200" dirty="0">
                <a:latin typeface="Times New Roman" panose="02020603050405020304" pitchFamily="18" charset="0"/>
                <a:ea typeface="SimSun"/>
                <a:cs typeface="Times New Roman" panose="02020603050405020304" pitchFamily="18" charset="0"/>
              </a:rPr>
              <a:t>о</a:t>
            </a:r>
            <a:r>
              <a:rPr lang="en-US" sz="2200" dirty="0">
                <a:latin typeface="Times New Roman" panose="02020603050405020304" pitchFamily="18" charset="0"/>
                <a:ea typeface="SimSun"/>
                <a:cs typeface="Times New Roman" panose="02020603050405020304" pitchFamily="18" charset="0"/>
              </a:rPr>
              <a:t>’</a:t>
            </a:r>
            <a:r>
              <a:rPr lang="en-US" sz="2200" dirty="0" err="1">
                <a:latin typeface="Times New Roman" panose="02020603050405020304" pitchFamily="18" charset="0"/>
                <a:ea typeface="SimSun"/>
                <a:cs typeface="Times New Roman" panose="02020603050405020304" pitchFamily="18" charset="0"/>
              </a:rPr>
              <a:t>rilishi</a:t>
            </a:r>
            <a:r>
              <a:rPr lang="en-US" sz="2200" dirty="0">
                <a:latin typeface="Times New Roman" panose="02020603050405020304" pitchFamily="18" charset="0"/>
                <a:ea typeface="SimSun"/>
                <a:cs typeface="Times New Roman" panose="02020603050405020304" pitchFamily="18" charset="0"/>
              </a:rPr>
              <a:t> </a:t>
            </a:r>
            <a:r>
              <a:rPr lang="en-US" sz="2200" dirty="0" err="1">
                <a:latin typeface="Times New Roman" panose="02020603050405020304" pitchFamily="18" charset="0"/>
                <a:ea typeface="SimSun"/>
                <a:cs typeface="Times New Roman" panose="02020603050405020304" pitchFamily="18" charset="0"/>
              </a:rPr>
              <a:t>lastik</a:t>
            </a:r>
            <a:r>
              <a:rPr lang="en-US" sz="2200" dirty="0">
                <a:latin typeface="Times New Roman" panose="02020603050405020304" pitchFamily="18" charset="0"/>
                <a:ea typeface="SimSun"/>
                <a:cs typeface="Times New Roman" panose="02020603050405020304" pitchFamily="18" charset="0"/>
              </a:rPr>
              <a:t>, </a:t>
            </a:r>
            <a:r>
              <a:rPr lang="en-US" sz="2200" dirty="0" err="1">
                <a:latin typeface="Times New Roman" panose="02020603050405020304" pitchFamily="18" charset="0"/>
                <a:ea typeface="SimSun"/>
                <a:cs typeface="Times New Roman" panose="02020603050405020304" pitchFamily="18" charset="0"/>
              </a:rPr>
              <a:t>tik-lastik</a:t>
            </a:r>
            <a:r>
              <a:rPr lang="en-US" sz="2200" dirty="0">
                <a:latin typeface="Times New Roman" panose="02020603050405020304" pitchFamily="18" charset="0"/>
                <a:ea typeface="SimSun"/>
                <a:cs typeface="Times New Roman" panose="02020603050405020304" pitchFamily="18" charset="0"/>
              </a:rPr>
              <a:t> </a:t>
            </a:r>
            <a:r>
              <a:rPr lang="en-US" sz="2200" dirty="0" err="1">
                <a:latin typeface="Times New Roman" panose="02020603050405020304" pitchFamily="18" charset="0"/>
                <a:ea typeface="SimSun"/>
                <a:cs typeface="Times New Roman" panose="02020603050405020304" pitchFamily="18" charset="0"/>
              </a:rPr>
              <a:t>paxta</a:t>
            </a:r>
            <a:r>
              <a:rPr lang="en-US" sz="2200" dirty="0">
                <a:latin typeface="Times New Roman" panose="02020603050405020304" pitchFamily="18" charset="0"/>
                <a:ea typeface="SimSun"/>
                <a:cs typeface="Times New Roman" panose="02020603050405020304" pitchFamily="18" charset="0"/>
              </a:rPr>
              <a:t> </a:t>
            </a:r>
            <a:r>
              <a:rPr lang="en-US" sz="2200" dirty="0" err="1">
                <a:latin typeface="Times New Roman" panose="02020603050405020304" pitchFamily="18" charset="0"/>
                <a:ea typeface="SimSun"/>
                <a:cs typeface="Times New Roman" panose="02020603050405020304" pitchFamily="18" charset="0"/>
              </a:rPr>
              <a:t>materiallari</a:t>
            </a:r>
            <a:r>
              <a:rPr lang="en-US" sz="2200" dirty="0">
                <a:latin typeface="Times New Roman" panose="02020603050405020304" pitchFamily="18" charset="0"/>
                <a:ea typeface="SimSun"/>
                <a:cs typeface="Times New Roman" panose="02020603050405020304" pitchFamily="18" charset="0"/>
              </a:rPr>
              <a:t>, satin </a:t>
            </a:r>
            <a:r>
              <a:rPr lang="en-US" sz="2200" dirty="0" err="1">
                <a:latin typeface="Times New Roman" panose="02020603050405020304" pitchFamily="18" charset="0"/>
                <a:ea typeface="SimSun"/>
                <a:cs typeface="Times New Roman" panose="02020603050405020304" pitchFamily="18" charset="0"/>
              </a:rPr>
              <a:t>dubl</a:t>
            </a:r>
            <a:r>
              <a:rPr lang="en-US" sz="2200" dirty="0">
                <a:latin typeface="Times New Roman" panose="02020603050405020304" pitchFamily="18" charset="0"/>
                <a:ea typeface="SimSun"/>
                <a:cs typeface="Times New Roman" panose="02020603050405020304" pitchFamily="18" charset="0"/>
              </a:rPr>
              <a:t>, </a:t>
            </a:r>
            <a:r>
              <a:rPr lang="en-US" sz="2200" dirty="0" err="1">
                <a:latin typeface="Times New Roman" panose="02020603050405020304" pitchFamily="18" charset="0"/>
                <a:ea typeface="SimSun"/>
                <a:cs typeface="Times New Roman" panose="02020603050405020304" pitchFamily="18" charset="0"/>
              </a:rPr>
              <a:t>xon</a:t>
            </a:r>
            <a:r>
              <a:rPr lang="en-US" sz="2200" dirty="0">
                <a:latin typeface="Times New Roman" panose="02020603050405020304" pitchFamily="18" charset="0"/>
                <a:ea typeface="SimSun"/>
                <a:cs typeface="Times New Roman" panose="02020603050405020304" pitchFamily="18" charset="0"/>
              </a:rPr>
              <a:t>-atlas </a:t>
            </a:r>
            <a:r>
              <a:rPr lang="en-US" sz="2200" dirty="0" err="1">
                <a:latin typeface="Times New Roman" panose="02020603050405020304" pitchFamily="18" charset="0"/>
                <a:ea typeface="SimSun"/>
                <a:cs typeface="Times New Roman" panose="02020603050405020304" pitchFamily="18" charset="0"/>
              </a:rPr>
              <a:t>va</a:t>
            </a:r>
            <a:r>
              <a:rPr lang="en-US" sz="2200" dirty="0">
                <a:latin typeface="Times New Roman" panose="02020603050405020304" pitchFamily="18" charset="0"/>
                <a:ea typeface="SimSun"/>
                <a:cs typeface="Times New Roman" panose="02020603050405020304" pitchFamily="18" charset="0"/>
              </a:rPr>
              <a:t> </a:t>
            </a:r>
            <a:r>
              <a:rPr lang="en-US" sz="2200" dirty="0" err="1">
                <a:latin typeface="Times New Roman" panose="02020603050405020304" pitchFamily="18" charset="0"/>
                <a:ea typeface="SimSun"/>
                <a:cs typeface="Times New Roman" panose="02020603050405020304" pitchFamily="18" charset="0"/>
              </a:rPr>
              <a:t>boshqa</a:t>
            </a:r>
            <a:r>
              <a:rPr lang="en-US" sz="2200" dirty="0">
                <a:latin typeface="Times New Roman" panose="02020603050405020304" pitchFamily="18" charset="0"/>
                <a:ea typeface="SimSun"/>
                <a:cs typeface="Times New Roman" panose="02020603050405020304" pitchFamily="18" charset="0"/>
              </a:rPr>
              <a:t> </a:t>
            </a:r>
            <a:r>
              <a:rPr lang="en-US" sz="2200" dirty="0" err="1">
                <a:latin typeface="Times New Roman" panose="02020603050405020304" pitchFamily="18" charset="0"/>
                <a:ea typeface="SimSun"/>
                <a:cs typeface="Times New Roman" panose="02020603050405020304" pitchFamily="18" charset="0"/>
              </a:rPr>
              <a:t>ipak</a:t>
            </a:r>
            <a:r>
              <a:rPr lang="en-US" sz="2200" dirty="0">
                <a:latin typeface="Times New Roman" panose="02020603050405020304" pitchFamily="18" charset="0"/>
                <a:ea typeface="SimSun"/>
                <a:cs typeface="Times New Roman" panose="02020603050405020304" pitchFamily="18" charset="0"/>
              </a:rPr>
              <a:t> </a:t>
            </a:r>
            <a:r>
              <a:rPr lang="en-US" sz="2200" dirty="0" err="1">
                <a:latin typeface="Times New Roman" panose="02020603050405020304" pitchFamily="18" charset="0"/>
                <a:ea typeface="SimSun"/>
                <a:cs typeface="Times New Roman" panose="02020603050405020304" pitchFamily="18" charset="0"/>
              </a:rPr>
              <a:t>materiallari</a:t>
            </a:r>
            <a:r>
              <a:rPr lang="en-US" sz="2200" dirty="0">
                <a:latin typeface="Times New Roman" panose="02020603050405020304" pitchFamily="18" charset="0"/>
                <a:ea typeface="SimSun"/>
                <a:cs typeface="Times New Roman" panose="02020603050405020304" pitchFamily="18" charset="0"/>
              </a:rPr>
              <a:t>, k</a:t>
            </a:r>
            <a:r>
              <a:rPr lang="ru-RU" sz="2200" dirty="0">
                <a:latin typeface="Times New Roman" panose="02020603050405020304" pitchFamily="18" charset="0"/>
                <a:ea typeface="SimSun"/>
                <a:cs typeface="Times New Roman" panose="02020603050405020304" pitchFamily="18" charset="0"/>
              </a:rPr>
              <a:t>о</a:t>
            </a:r>
            <a:r>
              <a:rPr lang="en-US" sz="2200" dirty="0">
                <a:latin typeface="Times New Roman" panose="02020603050405020304" pitchFamily="18" charset="0"/>
                <a:ea typeface="SimSun"/>
                <a:cs typeface="Times New Roman" panose="02020603050405020304" pitchFamily="18" charset="0"/>
              </a:rPr>
              <a:t>’</a:t>
            </a:r>
            <a:r>
              <a:rPr lang="en-US" sz="2200" dirty="0" err="1">
                <a:latin typeface="Times New Roman" panose="02020603050405020304" pitchFamily="18" charset="0"/>
                <a:ea typeface="SimSun"/>
                <a:cs typeface="Times New Roman" panose="02020603050405020304" pitchFamily="18" charset="0"/>
              </a:rPr>
              <a:t>pgina</a:t>
            </a:r>
            <a:r>
              <a:rPr lang="en-US" sz="2200" dirty="0">
                <a:latin typeface="Times New Roman" panose="02020603050405020304" pitchFamily="18" charset="0"/>
                <a:ea typeface="SimSun"/>
                <a:cs typeface="Times New Roman" panose="02020603050405020304" pitchFamily="18" charset="0"/>
              </a:rPr>
              <a:t> </a:t>
            </a:r>
            <a:r>
              <a:rPr lang="en-US" sz="2200" dirty="0" err="1">
                <a:latin typeface="Times New Roman" panose="02020603050405020304" pitchFamily="18" charset="0"/>
                <a:ea typeface="SimSun"/>
                <a:cs typeface="Times New Roman" panose="02020603050405020304" pitchFamily="18" charset="0"/>
              </a:rPr>
              <a:t>astarlik</a:t>
            </a:r>
            <a:r>
              <a:rPr lang="en-US" sz="2200" dirty="0">
                <a:latin typeface="Times New Roman" panose="02020603050405020304" pitchFamily="18" charset="0"/>
                <a:ea typeface="SimSun"/>
                <a:cs typeface="Times New Roman" panose="02020603050405020304" pitchFamily="18" charset="0"/>
              </a:rPr>
              <a:t> </a:t>
            </a:r>
            <a:r>
              <a:rPr lang="en-US" sz="2200" dirty="0" err="1">
                <a:latin typeface="Times New Roman" panose="02020603050405020304" pitchFamily="18" charset="0"/>
                <a:ea typeface="SimSun"/>
                <a:cs typeface="Times New Roman" panose="02020603050405020304" pitchFamily="18" charset="0"/>
              </a:rPr>
              <a:t>ipak</a:t>
            </a:r>
            <a:r>
              <a:rPr lang="en-US" sz="2200" dirty="0">
                <a:latin typeface="Times New Roman" panose="02020603050405020304" pitchFamily="18" charset="0"/>
                <a:ea typeface="SimSun"/>
                <a:cs typeface="Times New Roman" panose="02020603050405020304" pitchFamily="18" charset="0"/>
              </a:rPr>
              <a:t> </a:t>
            </a:r>
            <a:r>
              <a:rPr lang="en-US" sz="2200" dirty="0" err="1">
                <a:latin typeface="Times New Roman" panose="02020603050405020304" pitchFamily="18" charset="0"/>
                <a:ea typeface="SimSun"/>
                <a:cs typeface="Times New Roman" panose="02020603050405020304" pitchFamily="18" charset="0"/>
              </a:rPr>
              <a:t>va</a:t>
            </a:r>
            <a:r>
              <a:rPr lang="en-US" sz="2200" dirty="0">
                <a:latin typeface="Times New Roman" panose="02020603050405020304" pitchFamily="18" charset="0"/>
                <a:ea typeface="SimSun"/>
                <a:cs typeface="Times New Roman" panose="02020603050405020304" pitchFamily="18" charset="0"/>
              </a:rPr>
              <a:t> </a:t>
            </a:r>
            <a:r>
              <a:rPr lang="en-US" sz="2200" dirty="0" err="1">
                <a:latin typeface="Times New Roman" panose="02020603050405020304" pitchFamily="18" charset="0"/>
                <a:ea typeface="SimSun"/>
                <a:cs typeface="Times New Roman" panose="02020603050405020304" pitchFamily="18" charset="0"/>
              </a:rPr>
              <a:t>yarim</a:t>
            </a:r>
            <a:r>
              <a:rPr lang="en-US" sz="2200" dirty="0">
                <a:latin typeface="Times New Roman" panose="02020603050405020304" pitchFamily="18" charset="0"/>
                <a:ea typeface="SimSun"/>
                <a:cs typeface="Times New Roman" panose="02020603050405020304" pitchFamily="18" charset="0"/>
              </a:rPr>
              <a:t> </a:t>
            </a:r>
            <a:r>
              <a:rPr lang="en-US" sz="2200" dirty="0" err="1">
                <a:latin typeface="Times New Roman" panose="02020603050405020304" pitchFamily="18" charset="0"/>
                <a:ea typeface="SimSun"/>
                <a:cs typeface="Times New Roman" panose="02020603050405020304" pitchFamily="18" charset="0"/>
              </a:rPr>
              <a:t>ipak</a:t>
            </a:r>
            <a:r>
              <a:rPr lang="en-US" sz="2200" dirty="0">
                <a:latin typeface="Times New Roman" panose="02020603050405020304" pitchFamily="18" charset="0"/>
                <a:ea typeface="SimSun"/>
                <a:cs typeface="Times New Roman" panose="02020603050405020304" pitchFamily="18" charset="0"/>
              </a:rPr>
              <a:t> </a:t>
            </a:r>
            <a:r>
              <a:rPr lang="en-US" sz="2200" dirty="0" err="1">
                <a:latin typeface="Times New Roman" panose="02020603050405020304" pitchFamily="18" charset="0"/>
                <a:ea typeface="SimSun"/>
                <a:cs typeface="Times New Roman" panose="02020603050405020304" pitchFamily="18" charset="0"/>
              </a:rPr>
              <a:t>materiallarni</a:t>
            </a:r>
            <a:r>
              <a:rPr lang="en-US" sz="2200" dirty="0">
                <a:latin typeface="Times New Roman" panose="02020603050405020304" pitchFamily="18" charset="0"/>
                <a:ea typeface="SimSun"/>
                <a:cs typeface="Times New Roman" panose="02020603050405020304" pitchFamily="18" charset="0"/>
              </a:rPr>
              <a:t> </a:t>
            </a:r>
            <a:r>
              <a:rPr lang="en-US" sz="2200" dirty="0" err="1">
                <a:latin typeface="Times New Roman" panose="02020603050405020304" pitchFamily="18" charset="0"/>
                <a:ea typeface="SimSun"/>
                <a:cs typeface="Times New Roman" panose="02020603050405020304" pitchFamily="18" charset="0"/>
              </a:rPr>
              <a:t>ishlab</a:t>
            </a:r>
            <a:r>
              <a:rPr lang="en-US" sz="2200" dirty="0">
                <a:latin typeface="Times New Roman" panose="02020603050405020304" pitchFamily="18" charset="0"/>
                <a:ea typeface="SimSun"/>
                <a:cs typeface="Times New Roman" panose="02020603050405020304" pitchFamily="18" charset="0"/>
              </a:rPr>
              <a:t> </a:t>
            </a:r>
            <a:r>
              <a:rPr lang="en-US" sz="2200" dirty="0" err="1">
                <a:latin typeface="Times New Roman" panose="02020603050405020304" pitchFamily="18" charset="0"/>
                <a:ea typeface="SimSun"/>
                <a:cs typeface="Times New Roman" panose="02020603050405020304" pitchFamily="18" charset="0"/>
              </a:rPr>
              <a:t>chiqarishda</a:t>
            </a:r>
            <a:r>
              <a:rPr lang="en-US" sz="2200" dirty="0">
                <a:latin typeface="Times New Roman" panose="02020603050405020304" pitchFamily="18" charset="0"/>
                <a:ea typeface="SimSun"/>
                <a:cs typeface="Times New Roman" panose="02020603050405020304" pitchFamily="18" charset="0"/>
              </a:rPr>
              <a:t> </a:t>
            </a:r>
            <a:r>
              <a:rPr lang="en-US" sz="2200" dirty="0" err="1">
                <a:latin typeface="Times New Roman" panose="02020603050405020304" pitchFamily="18" charset="0"/>
                <a:ea typeface="SimSun"/>
                <a:cs typeface="Times New Roman" panose="02020603050405020304" pitchFamily="18" charset="0"/>
              </a:rPr>
              <a:t>ishlatiladi</a:t>
            </a:r>
            <a:r>
              <a:rPr lang="en-US" sz="2200" dirty="0">
                <a:latin typeface="Times New Roman" panose="02020603050405020304" pitchFamily="18" charset="0"/>
                <a:ea typeface="SimSun"/>
                <a:cs typeface="Times New Roman" panose="02020603050405020304" pitchFamily="18" charset="0"/>
              </a:rPr>
              <a:t>.</a:t>
            </a:r>
            <a:endParaRPr lang="ru-RU" sz="2200" dirty="0">
              <a:latin typeface="Times New Roman" panose="02020603050405020304" pitchFamily="18" charset="0"/>
              <a:ea typeface="Times New Roman"/>
              <a:cs typeface="Times New Roman" panose="02020603050405020304" pitchFamily="18" charset="0"/>
            </a:endParaRPr>
          </a:p>
        </p:txBody>
      </p:sp>
    </p:spTree>
    <p:extLst>
      <p:ext uri="{BB962C8B-B14F-4D97-AF65-F5344CB8AC3E}">
        <p14:creationId xmlns:p14="http://schemas.microsoft.com/office/powerpoint/2010/main" val="1222473718"/>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p15:prstTrans prst="curtains"/>
      </p:transition>
    </mc:Choice>
    <mc:Fallback>
      <p:transition spd="slow">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rotWithShape="1">
          <a:blip r:embed="rId2">
            <a:extLst>
              <a:ext uri="{BEBA8EAE-BF5A-486C-A8C5-ECC9F3942E4B}">
                <a14:imgProps xmlns:a14="http://schemas.microsoft.com/office/drawing/2010/main">
                  <a14:imgLayer r:embed="rId3">
                    <a14:imgEffect>
                      <a14:sharpenSoften amount="50000"/>
                    </a14:imgEffect>
                    <a14:imgEffect>
                      <a14:brightnessContrast contrast="40000"/>
                    </a14:imgEffect>
                  </a14:imgLayer>
                </a14:imgProps>
              </a:ext>
              <a:ext uri="{28A0092B-C50C-407E-A947-70E740481C1C}">
                <a14:useLocalDpi xmlns:a14="http://schemas.microsoft.com/office/drawing/2010/main" val="0"/>
              </a:ext>
            </a:extLst>
          </a:blip>
          <a:srcRect l="3895" t="3475" r="3682" b="9385"/>
          <a:stretch/>
        </p:blipFill>
        <p:spPr bwMode="auto">
          <a:xfrm rot="5400000">
            <a:off x="1143000" y="-1142998"/>
            <a:ext cx="6858000" cy="9143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Прямоугольник 1"/>
          <p:cNvSpPr/>
          <p:nvPr/>
        </p:nvSpPr>
        <p:spPr>
          <a:xfrm>
            <a:off x="2123728" y="908720"/>
            <a:ext cx="5145961" cy="707886"/>
          </a:xfrm>
          <a:prstGeom prst="rect">
            <a:avLst/>
          </a:prstGeom>
        </p:spPr>
        <p:txBody>
          <a:bodyPr wrap="none">
            <a:spAutoFit/>
          </a:bodyPr>
          <a:lstStyle/>
          <a:p>
            <a:r>
              <a:rPr lang="uz-Cyrl-UZ" sz="4000" b="1" kern="0" dirty="0">
                <a:latin typeface="Times New Roman"/>
                <a:ea typeface="SimSun"/>
              </a:rPr>
              <a:t>Mayda gul</a:t>
            </a:r>
            <a:r>
              <a:rPr lang="en-US" sz="4000" b="1" kern="0" dirty="0">
                <a:latin typeface="Times New Roman"/>
                <a:ea typeface="SimSun"/>
              </a:rPr>
              <a:t>l</a:t>
            </a:r>
            <a:r>
              <a:rPr lang="uz-Cyrl-UZ" sz="4000" b="1" kern="0" dirty="0">
                <a:latin typeface="Times New Roman"/>
                <a:ea typeface="SimSun"/>
              </a:rPr>
              <a:t>i o‘rilishlar</a:t>
            </a:r>
            <a:endParaRPr lang="ru-RU" sz="4000" dirty="0"/>
          </a:p>
        </p:txBody>
      </p:sp>
      <p:sp>
        <p:nvSpPr>
          <p:cNvPr id="3" name="Прямоугольник 2"/>
          <p:cNvSpPr/>
          <p:nvPr/>
        </p:nvSpPr>
        <p:spPr>
          <a:xfrm>
            <a:off x="1008344" y="1655868"/>
            <a:ext cx="7308071" cy="3888052"/>
          </a:xfrm>
          <a:prstGeom prst="rect">
            <a:avLst/>
          </a:prstGeom>
        </p:spPr>
        <p:txBody>
          <a:bodyPr wrap="square">
            <a:spAutoFit/>
          </a:bodyPr>
          <a:lstStyle/>
          <a:p>
            <a:pPr indent="450215" algn="just">
              <a:lnSpc>
                <a:spcPct val="115000"/>
              </a:lnSpc>
              <a:spcAft>
                <a:spcPts val="0"/>
              </a:spcAft>
              <a:tabLst>
                <a:tab pos="-1714500" algn="l"/>
                <a:tab pos="-1600200" algn="l"/>
                <a:tab pos="114300" algn="l"/>
                <a:tab pos="4000500" algn="l"/>
              </a:tabLst>
            </a:pPr>
            <a:r>
              <a:rPr lang="uz-Cyrl-UZ" sz="2400" dirty="0">
                <a:latin typeface="Times New Roman"/>
                <a:ea typeface="SimSun"/>
                <a:cs typeface="Times New Roman"/>
              </a:rPr>
              <a:t>Oddiy o‘rilishda tanda yoki arqoq iplari qoplanishlar kuchaytirilsa (cho‘ziq bo‘lsa) mayda guli o‘rilish hosil bo‘ladi. Mayda gulli o‘rilishga reps, rogojka to‘qimalari kiradi. Tandali reps, Arqoqli reps,  Rogojka. Mayda guli o‘rilishda gazlama o‘ngiga mayda naqshlar sezilib turadi. Murakkab o‘rilishda ikkita tanda bita arqoq yoki ikkita tanda va ikkita arqoq iplari ishlatilib ikki qavatli, ikki yuzlama va turli gazlamalar olinadi (drap, baxmal, sun’iy mo‘yna).</a:t>
            </a:r>
            <a:endParaRPr lang="ru-RU" sz="2400" dirty="0">
              <a:ea typeface="Times New Roman"/>
              <a:cs typeface="Times New Roman"/>
            </a:endParaRPr>
          </a:p>
        </p:txBody>
      </p:sp>
    </p:spTree>
    <p:extLst>
      <p:ext uri="{BB962C8B-B14F-4D97-AF65-F5344CB8AC3E}">
        <p14:creationId xmlns:p14="http://schemas.microsoft.com/office/powerpoint/2010/main" val="1222473718"/>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p15:prstTrans prst="curtains"/>
      </p:transition>
    </mc:Choice>
    <mc:Fallback>
      <p:transition spd="slow">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50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179712" y="176211"/>
            <a:ext cx="8612325" cy="5052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Прямоугольник 1"/>
          <p:cNvSpPr/>
          <p:nvPr/>
        </p:nvSpPr>
        <p:spPr>
          <a:xfrm>
            <a:off x="2661781" y="5623567"/>
            <a:ext cx="4572000" cy="646331"/>
          </a:xfrm>
          <a:prstGeom prst="rect">
            <a:avLst/>
          </a:prstGeom>
        </p:spPr>
        <p:txBody>
          <a:bodyPr>
            <a:spAutoFit/>
          </a:bodyPr>
          <a:lstStyle/>
          <a:p>
            <a:r>
              <a:rPr lang="en-US" sz="3600" b="1" dirty="0">
                <a:latin typeface="Times New Roman" panose="02020603050405020304" pitchFamily="18" charset="0"/>
                <a:cs typeface="Times New Roman" panose="02020603050405020304" pitchFamily="18" charset="0"/>
              </a:rPr>
              <a:t>Reps, </a:t>
            </a:r>
            <a:r>
              <a:rPr lang="en-US" sz="3600" b="1" dirty="0" err="1">
                <a:latin typeface="Times New Roman" panose="02020603050405020304" pitchFamily="18" charset="0"/>
                <a:cs typeface="Times New Roman" panose="02020603050405020304" pitchFamily="18" charset="0"/>
              </a:rPr>
              <a:t>Rogojka</a:t>
            </a:r>
            <a:r>
              <a:rPr lang="en-US" sz="3600" b="1" dirty="0">
                <a:latin typeface="Times New Roman" panose="02020603050405020304" pitchFamily="18" charset="0"/>
                <a:cs typeface="Times New Roman" panose="02020603050405020304" pitchFamily="18" charset="0"/>
              </a:rPr>
              <a:t> </a:t>
            </a:r>
            <a:r>
              <a:rPr lang="en-US" sz="3600" b="1" dirty="0" err="1" smtClean="0">
                <a:latin typeface="Times New Roman" panose="02020603050405020304" pitchFamily="18" charset="0"/>
                <a:cs typeface="Times New Roman" panose="02020603050405020304" pitchFamily="18" charset="0"/>
              </a:rPr>
              <a:t>o’rilish</a:t>
            </a:r>
            <a:endParaRPr lang="en-US" sz="36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22473718"/>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p15:prstTrans prst="curtains"/>
      </p:transition>
    </mc:Choice>
    <mc:Fallback>
      <p:transition spd="slow">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50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rot="5400000">
            <a:off x="1140706" y="-1124618"/>
            <a:ext cx="6842243" cy="91229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Прямоугольник 1"/>
          <p:cNvSpPr/>
          <p:nvPr/>
        </p:nvSpPr>
        <p:spPr>
          <a:xfrm>
            <a:off x="1826251" y="930624"/>
            <a:ext cx="5694188" cy="830997"/>
          </a:xfrm>
          <a:prstGeom prst="rect">
            <a:avLst/>
          </a:prstGeom>
        </p:spPr>
        <p:txBody>
          <a:bodyPr wrap="none">
            <a:spAutoFit/>
          </a:bodyPr>
          <a:lstStyle/>
          <a:p>
            <a:r>
              <a:rPr lang="uz-Cyrl-UZ" sz="4800" b="1" kern="0" dirty="0">
                <a:latin typeface="Times New Roman"/>
                <a:ea typeface="SimSun"/>
              </a:rPr>
              <a:t>Yirik gulli о’rilishlar</a:t>
            </a:r>
            <a:endParaRPr lang="ru-RU" sz="4800" b="1" dirty="0"/>
          </a:p>
        </p:txBody>
      </p:sp>
      <p:sp>
        <p:nvSpPr>
          <p:cNvPr id="3" name="Прямоугольник 2"/>
          <p:cNvSpPr/>
          <p:nvPr/>
        </p:nvSpPr>
        <p:spPr>
          <a:xfrm>
            <a:off x="899592" y="1621856"/>
            <a:ext cx="7344816" cy="4350422"/>
          </a:xfrm>
          <a:prstGeom prst="rect">
            <a:avLst/>
          </a:prstGeom>
        </p:spPr>
        <p:txBody>
          <a:bodyPr wrap="square">
            <a:spAutoFit/>
          </a:bodyPr>
          <a:lstStyle/>
          <a:p>
            <a:pPr indent="450215" algn="just">
              <a:lnSpc>
                <a:spcPct val="115000"/>
              </a:lnSpc>
              <a:spcAft>
                <a:spcPts val="0"/>
              </a:spcAft>
              <a:tabLst>
                <a:tab pos="-1714500" algn="l"/>
                <a:tab pos="-1600200" algn="l"/>
                <a:tab pos="114300" algn="l"/>
                <a:tab pos="4000500" algn="l"/>
              </a:tabLst>
            </a:pPr>
            <a:r>
              <a:rPr lang="en-US" sz="2200" dirty="0" err="1">
                <a:latin typeface="Times New Roman"/>
                <a:ea typeface="SimSun"/>
                <a:cs typeface="Times New Roman"/>
              </a:rPr>
              <a:t>Yirik</a:t>
            </a:r>
            <a:r>
              <a:rPr lang="en-US" sz="2200" dirty="0">
                <a:latin typeface="Times New Roman"/>
                <a:ea typeface="SimSun"/>
                <a:cs typeface="Times New Roman"/>
              </a:rPr>
              <a:t> </a:t>
            </a:r>
            <a:r>
              <a:rPr lang="en-US" sz="2200" dirty="0" err="1">
                <a:latin typeface="Times New Roman"/>
                <a:ea typeface="SimSun"/>
                <a:cs typeface="Times New Roman"/>
              </a:rPr>
              <a:t>gulli</a:t>
            </a:r>
            <a:r>
              <a:rPr lang="en-US" sz="2200" dirty="0">
                <a:latin typeface="Times New Roman"/>
                <a:ea typeface="SimSun"/>
                <a:cs typeface="Times New Roman"/>
              </a:rPr>
              <a:t> </a:t>
            </a:r>
            <a:r>
              <a:rPr lang="ru-RU" sz="2200" dirty="0">
                <a:latin typeface="Times New Roman"/>
                <a:ea typeface="SimSun"/>
                <a:cs typeface="Times New Roman"/>
              </a:rPr>
              <a:t>о</a:t>
            </a:r>
            <a:r>
              <a:rPr lang="en-US" sz="2200" dirty="0">
                <a:latin typeface="Times New Roman"/>
                <a:ea typeface="SimSun"/>
                <a:cs typeface="Times New Roman"/>
              </a:rPr>
              <a:t>’</a:t>
            </a:r>
            <a:r>
              <a:rPr lang="en-US" sz="2200" dirty="0" err="1">
                <a:latin typeface="Times New Roman"/>
                <a:ea typeface="SimSun"/>
                <a:cs typeface="Times New Roman"/>
              </a:rPr>
              <a:t>rilishdagi</a:t>
            </a:r>
            <a:r>
              <a:rPr lang="en-US" sz="2200" dirty="0">
                <a:latin typeface="Times New Roman"/>
                <a:ea typeface="SimSun"/>
                <a:cs typeface="Times New Roman"/>
              </a:rPr>
              <a:t> </a:t>
            </a:r>
            <a:r>
              <a:rPr lang="en-US" sz="2200" dirty="0" err="1">
                <a:latin typeface="Times New Roman"/>
                <a:ea typeface="SimSun"/>
                <a:cs typeface="Times New Roman"/>
              </a:rPr>
              <a:t>materiallar</a:t>
            </a:r>
            <a:r>
              <a:rPr lang="en-US" sz="2200" dirty="0">
                <a:latin typeface="Times New Roman"/>
                <a:ea typeface="SimSun"/>
                <a:cs typeface="Times New Roman"/>
              </a:rPr>
              <a:t> t</a:t>
            </a:r>
            <a:r>
              <a:rPr lang="ru-RU" sz="2200" dirty="0">
                <a:latin typeface="Times New Roman"/>
                <a:ea typeface="SimSun"/>
                <a:cs typeface="Times New Roman"/>
              </a:rPr>
              <a:t>о</a:t>
            </a:r>
            <a:r>
              <a:rPr lang="en-US" sz="2200" dirty="0">
                <a:latin typeface="Times New Roman"/>
                <a:ea typeface="SimSun"/>
                <a:cs typeface="Times New Roman"/>
              </a:rPr>
              <a:t>’</a:t>
            </a:r>
            <a:r>
              <a:rPr lang="en-US" sz="2200" dirty="0" err="1">
                <a:latin typeface="Times New Roman"/>
                <a:ea typeface="SimSun"/>
                <a:cs typeface="Times New Roman"/>
              </a:rPr>
              <a:t>quv</a:t>
            </a:r>
            <a:r>
              <a:rPr lang="en-US" sz="2200" dirty="0">
                <a:latin typeface="Times New Roman"/>
                <a:ea typeface="SimSun"/>
                <a:cs typeface="Times New Roman"/>
              </a:rPr>
              <a:t> </a:t>
            </a:r>
            <a:r>
              <a:rPr lang="en-US" sz="2200" dirty="0" err="1">
                <a:latin typeface="Times New Roman"/>
                <a:ea typeface="SimSun"/>
                <a:cs typeface="Times New Roman"/>
              </a:rPr>
              <a:t>dastgohlardagi</a:t>
            </a:r>
            <a:r>
              <a:rPr lang="en-US" sz="2200" dirty="0">
                <a:latin typeface="Times New Roman"/>
                <a:ea typeface="SimSun"/>
                <a:cs typeface="Times New Roman"/>
              </a:rPr>
              <a:t> </a:t>
            </a:r>
            <a:r>
              <a:rPr lang="en-US" sz="2200" dirty="0" err="1">
                <a:latin typeface="Times New Roman"/>
                <a:ea typeface="SimSun"/>
                <a:cs typeface="Times New Roman"/>
              </a:rPr>
              <a:t>jakkard</a:t>
            </a:r>
            <a:r>
              <a:rPr lang="en-US" sz="2200" dirty="0">
                <a:latin typeface="Times New Roman"/>
                <a:ea typeface="SimSun"/>
                <a:cs typeface="Times New Roman"/>
              </a:rPr>
              <a:t> </a:t>
            </a:r>
            <a:r>
              <a:rPr lang="en-US" sz="2200" dirty="0" err="1">
                <a:latin typeface="Times New Roman"/>
                <a:ea typeface="SimSun"/>
                <a:cs typeface="Times New Roman"/>
              </a:rPr>
              <a:t>mashinalari</a:t>
            </a:r>
            <a:r>
              <a:rPr lang="en-US" sz="2200" dirty="0">
                <a:latin typeface="Times New Roman"/>
                <a:ea typeface="SimSun"/>
                <a:cs typeface="Times New Roman"/>
              </a:rPr>
              <a:t> </a:t>
            </a:r>
            <a:r>
              <a:rPr lang="en-US" sz="2200" dirty="0" err="1">
                <a:latin typeface="Times New Roman"/>
                <a:ea typeface="SimSun"/>
                <a:cs typeface="Times New Roman"/>
              </a:rPr>
              <a:t>yordamida</a:t>
            </a:r>
            <a:r>
              <a:rPr lang="en-US" sz="2200" dirty="0">
                <a:latin typeface="Times New Roman"/>
                <a:ea typeface="SimSun"/>
                <a:cs typeface="Times New Roman"/>
              </a:rPr>
              <a:t> </a:t>
            </a:r>
            <a:r>
              <a:rPr lang="en-US" sz="2200" dirty="0" err="1">
                <a:latin typeface="Times New Roman"/>
                <a:ea typeface="SimSun"/>
                <a:cs typeface="Times New Roman"/>
              </a:rPr>
              <a:t>ishlab</a:t>
            </a:r>
            <a:r>
              <a:rPr lang="en-US" sz="2200" dirty="0">
                <a:latin typeface="Times New Roman"/>
                <a:ea typeface="SimSun"/>
                <a:cs typeface="Times New Roman"/>
              </a:rPr>
              <a:t> </a:t>
            </a:r>
            <a:r>
              <a:rPr lang="en-US" sz="2200" dirty="0" err="1">
                <a:latin typeface="Times New Roman"/>
                <a:ea typeface="SimSun"/>
                <a:cs typeface="Times New Roman"/>
              </a:rPr>
              <a:t>chiqariladi</a:t>
            </a:r>
            <a:r>
              <a:rPr lang="en-US" sz="2200" dirty="0">
                <a:latin typeface="Times New Roman"/>
                <a:ea typeface="SimSun"/>
                <a:cs typeface="Times New Roman"/>
              </a:rPr>
              <a:t>. </a:t>
            </a:r>
            <a:r>
              <a:rPr lang="en-US" sz="2200" dirty="0" err="1">
                <a:latin typeface="Times New Roman"/>
                <a:ea typeface="SimSun"/>
                <a:cs typeface="Times New Roman"/>
              </a:rPr>
              <a:t>Bunday</a:t>
            </a:r>
            <a:r>
              <a:rPr lang="en-US" sz="2200" dirty="0">
                <a:latin typeface="Times New Roman"/>
                <a:ea typeface="SimSun"/>
                <a:cs typeface="Times New Roman"/>
              </a:rPr>
              <a:t> </a:t>
            </a:r>
            <a:r>
              <a:rPr lang="ru-RU" sz="2200" dirty="0">
                <a:latin typeface="Times New Roman"/>
                <a:ea typeface="SimSun"/>
                <a:cs typeface="Times New Roman"/>
              </a:rPr>
              <a:t>о</a:t>
            </a:r>
            <a:r>
              <a:rPr lang="en-US" sz="2200" dirty="0">
                <a:latin typeface="Times New Roman"/>
                <a:ea typeface="SimSun"/>
                <a:cs typeface="Times New Roman"/>
              </a:rPr>
              <a:t>’</a:t>
            </a:r>
            <a:r>
              <a:rPr lang="en-US" sz="2200" dirty="0" err="1">
                <a:latin typeface="Times New Roman"/>
                <a:ea typeface="SimSun"/>
                <a:cs typeface="Times New Roman"/>
              </a:rPr>
              <a:t>rilishlarning</a:t>
            </a:r>
            <a:r>
              <a:rPr lang="en-US" sz="2200" dirty="0">
                <a:latin typeface="Times New Roman"/>
                <a:ea typeface="SimSun"/>
                <a:cs typeface="Times New Roman"/>
              </a:rPr>
              <a:t> </a:t>
            </a:r>
            <a:r>
              <a:rPr lang="en-US" sz="2200" dirty="0" err="1">
                <a:latin typeface="Times New Roman"/>
                <a:ea typeface="SimSun"/>
                <a:cs typeface="Times New Roman"/>
              </a:rPr>
              <a:t>rapporti</a:t>
            </a:r>
            <a:r>
              <a:rPr lang="en-US" sz="2200" dirty="0">
                <a:latin typeface="Times New Roman"/>
                <a:ea typeface="SimSun"/>
                <a:cs typeface="Times New Roman"/>
              </a:rPr>
              <a:t> </a:t>
            </a:r>
            <a:r>
              <a:rPr lang="en-US" sz="2200" dirty="0" err="1">
                <a:latin typeface="Times New Roman"/>
                <a:ea typeface="SimSun"/>
                <a:cs typeface="Times New Roman"/>
              </a:rPr>
              <a:t>bir</a:t>
            </a:r>
            <a:r>
              <a:rPr lang="en-US" sz="2200" dirty="0">
                <a:latin typeface="Times New Roman"/>
                <a:ea typeface="SimSun"/>
                <a:cs typeface="Times New Roman"/>
              </a:rPr>
              <a:t> </a:t>
            </a:r>
            <a:r>
              <a:rPr lang="en-US" sz="2200" dirty="0" err="1">
                <a:latin typeface="Times New Roman"/>
                <a:ea typeface="SimSun"/>
                <a:cs typeface="Times New Roman"/>
              </a:rPr>
              <a:t>necha</a:t>
            </a:r>
            <a:r>
              <a:rPr lang="en-US" sz="2200" dirty="0">
                <a:latin typeface="Times New Roman"/>
                <a:ea typeface="SimSun"/>
                <a:cs typeface="Times New Roman"/>
              </a:rPr>
              <a:t> </a:t>
            </a:r>
            <a:r>
              <a:rPr lang="en-US" sz="2200" dirty="0" err="1">
                <a:latin typeface="Times New Roman"/>
                <a:ea typeface="SimSun"/>
                <a:cs typeface="Times New Roman"/>
              </a:rPr>
              <a:t>yuz</a:t>
            </a:r>
            <a:r>
              <a:rPr lang="en-US" sz="2200" dirty="0">
                <a:latin typeface="Times New Roman"/>
                <a:ea typeface="SimSun"/>
                <a:cs typeface="Times New Roman"/>
              </a:rPr>
              <a:t> </a:t>
            </a:r>
            <a:r>
              <a:rPr lang="en-US" sz="2200" dirty="0" err="1">
                <a:latin typeface="Times New Roman"/>
                <a:ea typeface="SimSun"/>
                <a:cs typeface="Times New Roman"/>
              </a:rPr>
              <a:t>ming</a:t>
            </a:r>
            <a:r>
              <a:rPr lang="en-US" sz="2200" dirty="0">
                <a:latin typeface="Times New Roman"/>
                <a:ea typeface="SimSun"/>
                <a:cs typeface="Times New Roman"/>
              </a:rPr>
              <a:t> </a:t>
            </a:r>
            <a:r>
              <a:rPr lang="en-US" sz="2200" dirty="0" err="1">
                <a:latin typeface="Times New Roman"/>
                <a:ea typeface="SimSun"/>
                <a:cs typeface="Times New Roman"/>
              </a:rPr>
              <a:t>iplardan</a:t>
            </a:r>
            <a:r>
              <a:rPr lang="en-US" sz="2200" dirty="0">
                <a:latin typeface="Times New Roman"/>
                <a:ea typeface="SimSun"/>
                <a:cs typeface="Times New Roman"/>
              </a:rPr>
              <a:t> </a:t>
            </a:r>
            <a:r>
              <a:rPr lang="en-US" sz="2200" dirty="0" err="1">
                <a:latin typeface="Times New Roman"/>
                <a:ea typeface="SimSun"/>
                <a:cs typeface="Times New Roman"/>
              </a:rPr>
              <a:t>iborat</a:t>
            </a:r>
            <a:r>
              <a:rPr lang="en-US" sz="2200" dirty="0">
                <a:latin typeface="Times New Roman"/>
                <a:ea typeface="SimSun"/>
                <a:cs typeface="Times New Roman"/>
              </a:rPr>
              <a:t> b</a:t>
            </a:r>
            <a:r>
              <a:rPr lang="ru-RU" sz="2200" dirty="0">
                <a:latin typeface="Times New Roman"/>
                <a:ea typeface="SimSun"/>
                <a:cs typeface="Times New Roman"/>
              </a:rPr>
              <a:t>о</a:t>
            </a:r>
            <a:r>
              <a:rPr lang="en-US" sz="2200" dirty="0">
                <a:latin typeface="Times New Roman"/>
                <a:ea typeface="SimSun"/>
                <a:cs typeface="Times New Roman"/>
              </a:rPr>
              <a:t>’</a:t>
            </a:r>
            <a:r>
              <a:rPr lang="en-US" sz="2200" dirty="0" err="1">
                <a:latin typeface="Times New Roman"/>
                <a:ea typeface="SimSun"/>
                <a:cs typeface="Times New Roman"/>
              </a:rPr>
              <a:t>lishi</a:t>
            </a:r>
            <a:r>
              <a:rPr lang="en-US" sz="2200" dirty="0">
                <a:latin typeface="Times New Roman"/>
                <a:ea typeface="SimSun"/>
                <a:cs typeface="Times New Roman"/>
              </a:rPr>
              <a:t> </a:t>
            </a:r>
            <a:r>
              <a:rPr lang="en-US" sz="2200" dirty="0" err="1">
                <a:latin typeface="Times New Roman"/>
                <a:ea typeface="SimSun"/>
                <a:cs typeface="Times New Roman"/>
              </a:rPr>
              <a:t>mumkin</a:t>
            </a:r>
            <a:r>
              <a:rPr lang="en-US" sz="2200" dirty="0">
                <a:latin typeface="Times New Roman"/>
                <a:ea typeface="SimSun"/>
                <a:cs typeface="Times New Roman"/>
              </a:rPr>
              <a:t>, </a:t>
            </a:r>
            <a:r>
              <a:rPr lang="en-US" sz="2200" dirty="0" err="1">
                <a:latin typeface="Times New Roman"/>
                <a:ea typeface="SimSun"/>
                <a:cs typeface="Times New Roman"/>
              </a:rPr>
              <a:t>ya’ni</a:t>
            </a:r>
            <a:r>
              <a:rPr lang="en-US" sz="2200" dirty="0">
                <a:latin typeface="Times New Roman"/>
                <a:ea typeface="SimSun"/>
                <a:cs typeface="Times New Roman"/>
              </a:rPr>
              <a:t> </a:t>
            </a:r>
            <a:r>
              <a:rPr lang="en-US" sz="2200" dirty="0" err="1">
                <a:latin typeface="Times New Roman"/>
                <a:ea typeface="SimSun"/>
                <a:cs typeface="Times New Roman"/>
              </a:rPr>
              <a:t>har</a:t>
            </a:r>
            <a:r>
              <a:rPr lang="en-US" sz="2200" dirty="0">
                <a:latin typeface="Times New Roman"/>
                <a:ea typeface="SimSun"/>
                <a:cs typeface="Times New Roman"/>
              </a:rPr>
              <a:t> </a:t>
            </a:r>
            <a:r>
              <a:rPr lang="en-US" sz="2200" dirty="0" err="1">
                <a:latin typeface="Times New Roman"/>
                <a:ea typeface="SimSun"/>
                <a:cs typeface="Times New Roman"/>
              </a:rPr>
              <a:t>bir</a:t>
            </a:r>
            <a:r>
              <a:rPr lang="en-US" sz="2200" dirty="0">
                <a:latin typeface="Times New Roman"/>
                <a:ea typeface="SimSun"/>
                <a:cs typeface="Times New Roman"/>
              </a:rPr>
              <a:t> </a:t>
            </a:r>
            <a:r>
              <a:rPr lang="en-US" sz="2200" dirty="0" err="1">
                <a:latin typeface="Times New Roman"/>
                <a:ea typeface="SimSun"/>
                <a:cs typeface="Times New Roman"/>
              </a:rPr>
              <a:t>iplarning</a:t>
            </a:r>
            <a:r>
              <a:rPr lang="en-US" sz="2200" dirty="0">
                <a:latin typeface="Times New Roman"/>
                <a:ea typeface="SimSun"/>
                <a:cs typeface="Times New Roman"/>
              </a:rPr>
              <a:t> </a:t>
            </a:r>
            <a:r>
              <a:rPr lang="en-US" sz="2200" dirty="0" err="1">
                <a:latin typeface="Times New Roman"/>
                <a:ea typeface="SimSun"/>
                <a:cs typeface="Times New Roman"/>
              </a:rPr>
              <a:t>guruhi</a:t>
            </a:r>
            <a:r>
              <a:rPr lang="en-US" sz="2200" dirty="0">
                <a:latin typeface="Times New Roman"/>
                <a:ea typeface="SimSun"/>
                <a:cs typeface="Times New Roman"/>
              </a:rPr>
              <a:t> </a:t>
            </a:r>
            <a:r>
              <a:rPr lang="en-US" sz="2200" dirty="0" err="1">
                <a:latin typeface="Times New Roman"/>
                <a:ea typeface="SimSun"/>
                <a:cs typeface="Times New Roman"/>
              </a:rPr>
              <a:t>ma’lum</a:t>
            </a:r>
            <a:r>
              <a:rPr lang="en-US" sz="2200" dirty="0">
                <a:latin typeface="Times New Roman"/>
                <a:ea typeface="SimSun"/>
                <a:cs typeface="Times New Roman"/>
              </a:rPr>
              <a:t> </a:t>
            </a:r>
            <a:r>
              <a:rPr lang="en-US" sz="2200" dirty="0" err="1">
                <a:latin typeface="Times New Roman"/>
                <a:ea typeface="SimSun"/>
                <a:cs typeface="Times New Roman"/>
              </a:rPr>
              <a:t>tartibda</a:t>
            </a:r>
            <a:r>
              <a:rPr lang="en-US" sz="2200" dirty="0">
                <a:latin typeface="Times New Roman"/>
                <a:ea typeface="SimSun"/>
                <a:cs typeface="Times New Roman"/>
              </a:rPr>
              <a:t> </a:t>
            </a:r>
            <a:r>
              <a:rPr lang="en-US" sz="2200" dirty="0" err="1">
                <a:latin typeface="Times New Roman"/>
                <a:ea typeface="SimSun"/>
                <a:cs typeface="Times New Roman"/>
              </a:rPr>
              <a:t>boshqa</a:t>
            </a:r>
            <a:r>
              <a:rPr lang="en-US" sz="2200" dirty="0">
                <a:latin typeface="Times New Roman"/>
                <a:ea typeface="SimSun"/>
                <a:cs typeface="Times New Roman"/>
              </a:rPr>
              <a:t> </a:t>
            </a:r>
            <a:r>
              <a:rPr lang="en-US" sz="2200" dirty="0" err="1">
                <a:latin typeface="Times New Roman"/>
                <a:ea typeface="SimSun"/>
                <a:cs typeface="Times New Roman"/>
              </a:rPr>
              <a:t>iplar</a:t>
            </a:r>
            <a:r>
              <a:rPr lang="en-US" sz="2200" dirty="0">
                <a:latin typeface="Times New Roman"/>
                <a:ea typeface="SimSun"/>
                <a:cs typeface="Times New Roman"/>
              </a:rPr>
              <a:t> </a:t>
            </a:r>
            <a:r>
              <a:rPr lang="en-US" sz="2200" dirty="0" err="1">
                <a:latin typeface="Times New Roman"/>
                <a:ea typeface="SimSun"/>
                <a:cs typeface="Times New Roman"/>
              </a:rPr>
              <a:t>bilan</a:t>
            </a:r>
            <a:r>
              <a:rPr lang="en-US" sz="2200" dirty="0">
                <a:latin typeface="Times New Roman"/>
                <a:ea typeface="SimSun"/>
                <a:cs typeface="Times New Roman"/>
              </a:rPr>
              <a:t> </a:t>
            </a:r>
            <a:r>
              <a:rPr lang="ru-RU" sz="2200" dirty="0">
                <a:latin typeface="Times New Roman"/>
                <a:ea typeface="SimSun"/>
                <a:cs typeface="Times New Roman"/>
              </a:rPr>
              <a:t>о</a:t>
            </a:r>
            <a:r>
              <a:rPr lang="en-US" sz="2200" dirty="0">
                <a:latin typeface="Times New Roman"/>
                <a:ea typeface="SimSun"/>
                <a:cs typeface="Times New Roman"/>
              </a:rPr>
              <a:t>’</a:t>
            </a:r>
            <a:r>
              <a:rPr lang="en-US" sz="2200" dirty="0" err="1">
                <a:latin typeface="Times New Roman"/>
                <a:ea typeface="SimSun"/>
                <a:cs typeface="Times New Roman"/>
              </a:rPr>
              <a:t>rilishadi</a:t>
            </a:r>
            <a:r>
              <a:rPr lang="en-US" sz="2200" dirty="0">
                <a:latin typeface="Times New Roman"/>
                <a:ea typeface="SimSun"/>
                <a:cs typeface="Times New Roman"/>
              </a:rPr>
              <a:t>. </a:t>
            </a:r>
            <a:r>
              <a:rPr lang="en-US" sz="2200" dirty="0" err="1">
                <a:latin typeface="Times New Roman"/>
                <a:ea typeface="SimSun"/>
                <a:cs typeface="Times New Roman"/>
              </a:rPr>
              <a:t>Bunday</a:t>
            </a:r>
            <a:r>
              <a:rPr lang="en-US" sz="2200" dirty="0">
                <a:latin typeface="Times New Roman"/>
                <a:ea typeface="SimSun"/>
                <a:cs typeface="Times New Roman"/>
              </a:rPr>
              <a:t> </a:t>
            </a:r>
            <a:r>
              <a:rPr lang="ru-RU" sz="2200" dirty="0">
                <a:latin typeface="Times New Roman"/>
                <a:ea typeface="SimSun"/>
                <a:cs typeface="Times New Roman"/>
              </a:rPr>
              <a:t>о</a:t>
            </a:r>
            <a:r>
              <a:rPr lang="en-US" sz="2200" dirty="0">
                <a:latin typeface="Times New Roman"/>
                <a:ea typeface="SimSun"/>
                <a:cs typeface="Times New Roman"/>
              </a:rPr>
              <a:t>’</a:t>
            </a:r>
            <a:r>
              <a:rPr lang="en-US" sz="2200" dirty="0" err="1">
                <a:latin typeface="Times New Roman"/>
                <a:ea typeface="SimSun"/>
                <a:cs typeface="Times New Roman"/>
              </a:rPr>
              <a:t>rilishlardagi</a:t>
            </a:r>
            <a:r>
              <a:rPr lang="en-US" sz="2200" dirty="0">
                <a:latin typeface="Times New Roman"/>
                <a:ea typeface="SimSun"/>
                <a:cs typeface="Times New Roman"/>
              </a:rPr>
              <a:t> </a:t>
            </a:r>
            <a:r>
              <a:rPr lang="en-US" sz="2200" dirty="0" err="1">
                <a:latin typeface="Times New Roman"/>
                <a:ea typeface="SimSun"/>
                <a:cs typeface="Times New Roman"/>
              </a:rPr>
              <a:t>naqshlarning</a:t>
            </a:r>
            <a:r>
              <a:rPr lang="en-US" sz="2200" dirty="0">
                <a:latin typeface="Times New Roman"/>
                <a:ea typeface="SimSun"/>
                <a:cs typeface="Times New Roman"/>
              </a:rPr>
              <a:t> </a:t>
            </a:r>
            <a:r>
              <a:rPr lang="en-US" sz="2200" dirty="0" err="1">
                <a:latin typeface="Times New Roman"/>
                <a:ea typeface="SimSun"/>
                <a:cs typeface="Times New Roman"/>
              </a:rPr>
              <a:t>shakli</a:t>
            </a:r>
            <a:r>
              <a:rPr lang="en-US" sz="2200" dirty="0">
                <a:latin typeface="Times New Roman"/>
                <a:ea typeface="SimSun"/>
                <a:cs typeface="Times New Roman"/>
              </a:rPr>
              <a:t> </a:t>
            </a:r>
            <a:r>
              <a:rPr lang="en-US" sz="2200" dirty="0" err="1">
                <a:latin typeface="Times New Roman"/>
                <a:ea typeface="SimSun"/>
                <a:cs typeface="Times New Roman"/>
              </a:rPr>
              <a:t>turlicha</a:t>
            </a:r>
            <a:r>
              <a:rPr lang="en-US" sz="2200" dirty="0">
                <a:latin typeface="Times New Roman"/>
                <a:ea typeface="SimSun"/>
                <a:cs typeface="Times New Roman"/>
              </a:rPr>
              <a:t> b</a:t>
            </a:r>
            <a:r>
              <a:rPr lang="ru-RU" sz="2200" dirty="0">
                <a:latin typeface="Times New Roman"/>
                <a:ea typeface="SimSun"/>
                <a:cs typeface="Times New Roman"/>
              </a:rPr>
              <a:t>о</a:t>
            </a:r>
            <a:r>
              <a:rPr lang="en-US" sz="2200" dirty="0">
                <a:latin typeface="Times New Roman"/>
                <a:ea typeface="SimSun"/>
                <a:cs typeface="Times New Roman"/>
              </a:rPr>
              <a:t>’</a:t>
            </a:r>
            <a:r>
              <a:rPr lang="en-US" sz="2200" dirty="0" err="1">
                <a:latin typeface="Times New Roman"/>
                <a:ea typeface="SimSun"/>
                <a:cs typeface="Times New Roman"/>
              </a:rPr>
              <a:t>ladi</a:t>
            </a:r>
            <a:r>
              <a:rPr lang="en-US" sz="2200" dirty="0">
                <a:latin typeface="Times New Roman"/>
                <a:ea typeface="SimSun"/>
                <a:cs typeface="Times New Roman"/>
              </a:rPr>
              <a:t>; </a:t>
            </a:r>
            <a:r>
              <a:rPr lang="ru-RU" sz="2200" dirty="0">
                <a:latin typeface="Times New Roman"/>
                <a:ea typeface="SimSun"/>
                <a:cs typeface="Times New Roman"/>
              </a:rPr>
              <a:t>о</a:t>
            </a:r>
            <a:r>
              <a:rPr lang="en-US" sz="2200" dirty="0">
                <a:latin typeface="Times New Roman"/>
                <a:ea typeface="SimSun"/>
                <a:cs typeface="Times New Roman"/>
              </a:rPr>
              <a:t>’</a:t>
            </a:r>
            <a:r>
              <a:rPr lang="en-US" sz="2200" dirty="0" err="1">
                <a:latin typeface="Times New Roman"/>
                <a:ea typeface="SimSun"/>
                <a:cs typeface="Times New Roman"/>
              </a:rPr>
              <a:t>simliklarning</a:t>
            </a:r>
            <a:r>
              <a:rPr lang="en-US" sz="2200" dirty="0">
                <a:latin typeface="Times New Roman"/>
                <a:ea typeface="SimSun"/>
                <a:cs typeface="Times New Roman"/>
              </a:rPr>
              <a:t> </a:t>
            </a:r>
            <a:r>
              <a:rPr lang="en-US" sz="2200" dirty="0" err="1">
                <a:latin typeface="Times New Roman"/>
                <a:ea typeface="SimSun"/>
                <a:cs typeface="Times New Roman"/>
              </a:rPr>
              <a:t>rasmi</a:t>
            </a:r>
            <a:r>
              <a:rPr lang="en-US" sz="2200" dirty="0">
                <a:latin typeface="Times New Roman"/>
                <a:ea typeface="SimSun"/>
                <a:cs typeface="Times New Roman"/>
              </a:rPr>
              <a:t>, </a:t>
            </a:r>
            <a:r>
              <a:rPr lang="en-US" sz="2200" dirty="0" err="1">
                <a:latin typeface="Times New Roman"/>
                <a:ea typeface="SimSun"/>
                <a:cs typeface="Times New Roman"/>
              </a:rPr>
              <a:t>gul</a:t>
            </a:r>
            <a:r>
              <a:rPr lang="en-US" sz="2200" dirty="0">
                <a:latin typeface="Times New Roman"/>
                <a:ea typeface="SimSun"/>
                <a:cs typeface="Times New Roman"/>
              </a:rPr>
              <a:t> </a:t>
            </a:r>
            <a:r>
              <a:rPr lang="en-US" sz="2200" dirty="0" err="1">
                <a:latin typeface="Times New Roman"/>
                <a:ea typeface="SimSun"/>
                <a:cs typeface="Times New Roman"/>
              </a:rPr>
              <a:t>dastgohlari</a:t>
            </a:r>
            <a:r>
              <a:rPr lang="en-US" sz="2200" dirty="0">
                <a:latin typeface="Times New Roman"/>
                <a:ea typeface="SimSun"/>
                <a:cs typeface="Times New Roman"/>
              </a:rPr>
              <a:t>, </a:t>
            </a:r>
            <a:r>
              <a:rPr lang="en-US" sz="2200" dirty="0" err="1">
                <a:latin typeface="Times New Roman"/>
                <a:ea typeface="SimSun"/>
                <a:cs typeface="Times New Roman"/>
              </a:rPr>
              <a:t>geometrik</a:t>
            </a:r>
            <a:r>
              <a:rPr lang="en-US" sz="2200" dirty="0">
                <a:latin typeface="Times New Roman"/>
                <a:ea typeface="SimSun"/>
                <a:cs typeface="Times New Roman"/>
              </a:rPr>
              <a:t> </a:t>
            </a:r>
            <a:r>
              <a:rPr lang="en-US" sz="2200" dirty="0" err="1">
                <a:latin typeface="Times New Roman"/>
                <a:ea typeface="SimSun"/>
                <a:cs typeface="Times New Roman"/>
              </a:rPr>
              <a:t>naqshlar</a:t>
            </a:r>
            <a:r>
              <a:rPr lang="en-US" sz="2200" dirty="0">
                <a:latin typeface="Times New Roman"/>
                <a:ea typeface="SimSun"/>
                <a:cs typeface="Times New Roman"/>
              </a:rPr>
              <a:t> </a:t>
            </a:r>
            <a:r>
              <a:rPr lang="en-US" sz="2200" dirty="0" err="1">
                <a:latin typeface="Times New Roman"/>
                <a:ea typeface="SimSun"/>
                <a:cs typeface="Times New Roman"/>
              </a:rPr>
              <a:t>va</a:t>
            </a:r>
            <a:r>
              <a:rPr lang="en-US" sz="2200" dirty="0">
                <a:latin typeface="Times New Roman"/>
                <a:ea typeface="SimSun"/>
                <a:cs typeface="Times New Roman"/>
              </a:rPr>
              <a:t> </a:t>
            </a:r>
            <a:r>
              <a:rPr lang="en-US" sz="2200" dirty="0" err="1">
                <a:latin typeface="Times New Roman"/>
                <a:ea typeface="SimSun"/>
                <a:cs typeface="Times New Roman"/>
              </a:rPr>
              <a:t>hokazo</a:t>
            </a:r>
            <a:r>
              <a:rPr lang="en-US" sz="2200" dirty="0">
                <a:latin typeface="Times New Roman"/>
                <a:ea typeface="SimSun"/>
                <a:cs typeface="Times New Roman"/>
              </a:rPr>
              <a:t>. </a:t>
            </a:r>
            <a:r>
              <a:rPr lang="en-US" sz="2200" dirty="0" err="1">
                <a:latin typeface="Times New Roman"/>
                <a:ea typeface="SimSun"/>
                <a:cs typeface="Times New Roman"/>
              </a:rPr>
              <a:t>Turli</a:t>
            </a:r>
            <a:r>
              <a:rPr lang="en-US" sz="2200" dirty="0">
                <a:latin typeface="Times New Roman"/>
                <a:ea typeface="SimSun"/>
                <a:cs typeface="Times New Roman"/>
              </a:rPr>
              <a:t> </a:t>
            </a:r>
            <a:r>
              <a:rPr lang="en-US" sz="2200" dirty="0" err="1">
                <a:latin typeface="Times New Roman"/>
                <a:ea typeface="SimSun"/>
                <a:cs typeface="Times New Roman"/>
              </a:rPr>
              <a:t>materiallar</a:t>
            </a:r>
            <a:r>
              <a:rPr lang="en-US" sz="2200" dirty="0">
                <a:latin typeface="Times New Roman"/>
                <a:ea typeface="SimSun"/>
                <a:cs typeface="Times New Roman"/>
              </a:rPr>
              <a:t>, </a:t>
            </a:r>
            <a:r>
              <a:rPr lang="en-US" sz="2200" dirty="0" err="1">
                <a:latin typeface="Times New Roman"/>
                <a:ea typeface="SimSun"/>
                <a:cs typeface="Times New Roman"/>
              </a:rPr>
              <a:t>gilamlar</a:t>
            </a:r>
            <a:r>
              <a:rPr lang="en-US" sz="2200" dirty="0">
                <a:latin typeface="Times New Roman"/>
                <a:ea typeface="SimSun"/>
                <a:cs typeface="Times New Roman"/>
              </a:rPr>
              <a:t>, </a:t>
            </a:r>
            <a:r>
              <a:rPr lang="en-US" sz="2200" dirty="0" err="1">
                <a:latin typeface="Times New Roman"/>
                <a:ea typeface="SimSun"/>
                <a:cs typeface="Times New Roman"/>
              </a:rPr>
              <a:t>gobelenlar</a:t>
            </a:r>
            <a:r>
              <a:rPr lang="en-US" sz="2200" dirty="0">
                <a:latin typeface="Times New Roman"/>
                <a:ea typeface="SimSun"/>
                <a:cs typeface="Times New Roman"/>
              </a:rPr>
              <a:t>, </a:t>
            </a:r>
            <a:r>
              <a:rPr lang="en-US" sz="2200" dirty="0" err="1">
                <a:latin typeface="Times New Roman"/>
                <a:ea typeface="SimSun"/>
                <a:cs typeface="Times New Roman"/>
              </a:rPr>
              <a:t>dasturxon</a:t>
            </a:r>
            <a:r>
              <a:rPr lang="en-US" sz="2200" dirty="0">
                <a:latin typeface="Times New Roman"/>
                <a:ea typeface="SimSun"/>
                <a:cs typeface="Times New Roman"/>
              </a:rPr>
              <a:t> </a:t>
            </a:r>
            <a:r>
              <a:rPr lang="en-US" sz="2200" dirty="0" err="1">
                <a:latin typeface="Times New Roman"/>
                <a:ea typeface="SimSun"/>
                <a:cs typeface="Times New Roman"/>
              </a:rPr>
              <a:t>va</a:t>
            </a:r>
            <a:r>
              <a:rPr lang="en-US" sz="2200" dirty="0">
                <a:latin typeface="Times New Roman"/>
                <a:ea typeface="SimSun"/>
                <a:cs typeface="Times New Roman"/>
              </a:rPr>
              <a:t> </a:t>
            </a:r>
            <a:r>
              <a:rPr lang="en-US" sz="2200" dirty="0" err="1">
                <a:latin typeface="Times New Roman"/>
                <a:ea typeface="SimSun"/>
                <a:cs typeface="Times New Roman"/>
              </a:rPr>
              <a:t>boshqa</a:t>
            </a:r>
            <a:r>
              <a:rPr lang="en-US" sz="2200" dirty="0">
                <a:latin typeface="Times New Roman"/>
                <a:ea typeface="SimSun"/>
                <a:cs typeface="Times New Roman"/>
              </a:rPr>
              <a:t> </a:t>
            </a:r>
            <a:r>
              <a:rPr lang="en-US" sz="2200" dirty="0" err="1">
                <a:latin typeface="Times New Roman"/>
                <a:ea typeface="SimSun"/>
                <a:cs typeface="Times New Roman"/>
              </a:rPr>
              <a:t>buyumlar</a:t>
            </a:r>
            <a:r>
              <a:rPr lang="en-US" sz="2200" dirty="0">
                <a:latin typeface="Times New Roman"/>
                <a:ea typeface="SimSun"/>
                <a:cs typeface="Times New Roman"/>
              </a:rPr>
              <a:t> </a:t>
            </a:r>
            <a:r>
              <a:rPr lang="en-US" sz="2200" dirty="0" err="1">
                <a:latin typeface="Times New Roman"/>
                <a:ea typeface="SimSun"/>
                <a:cs typeface="Times New Roman"/>
              </a:rPr>
              <a:t>yirik</a:t>
            </a:r>
            <a:r>
              <a:rPr lang="en-US" sz="2200" dirty="0">
                <a:latin typeface="Times New Roman"/>
                <a:ea typeface="SimSun"/>
                <a:cs typeface="Times New Roman"/>
              </a:rPr>
              <a:t> </a:t>
            </a:r>
            <a:r>
              <a:rPr lang="en-US" sz="2200" dirty="0" err="1">
                <a:latin typeface="Times New Roman"/>
                <a:ea typeface="SimSun"/>
                <a:cs typeface="Times New Roman"/>
              </a:rPr>
              <a:t>gulli</a:t>
            </a:r>
            <a:r>
              <a:rPr lang="en-US" sz="2200" dirty="0">
                <a:latin typeface="Times New Roman"/>
                <a:ea typeface="SimSun"/>
                <a:cs typeface="Times New Roman"/>
              </a:rPr>
              <a:t> </a:t>
            </a:r>
            <a:r>
              <a:rPr lang="ru-RU" sz="2200" dirty="0">
                <a:latin typeface="Times New Roman"/>
                <a:ea typeface="SimSun"/>
                <a:cs typeface="Times New Roman"/>
              </a:rPr>
              <a:t>о</a:t>
            </a:r>
            <a:r>
              <a:rPr lang="en-US" sz="2200" dirty="0">
                <a:latin typeface="Times New Roman"/>
                <a:ea typeface="SimSun"/>
                <a:cs typeface="Times New Roman"/>
              </a:rPr>
              <a:t>’</a:t>
            </a:r>
            <a:r>
              <a:rPr lang="en-US" sz="2200" dirty="0" err="1">
                <a:latin typeface="Times New Roman"/>
                <a:ea typeface="SimSun"/>
                <a:cs typeface="Times New Roman"/>
              </a:rPr>
              <a:t>rilishda</a:t>
            </a:r>
            <a:r>
              <a:rPr lang="en-US" sz="2200" dirty="0">
                <a:latin typeface="Times New Roman"/>
                <a:ea typeface="SimSun"/>
                <a:cs typeface="Times New Roman"/>
              </a:rPr>
              <a:t> t</a:t>
            </a:r>
            <a:r>
              <a:rPr lang="ru-RU" sz="2200" dirty="0">
                <a:latin typeface="Times New Roman"/>
                <a:ea typeface="SimSun"/>
                <a:cs typeface="Times New Roman"/>
              </a:rPr>
              <a:t>о</a:t>
            </a:r>
            <a:r>
              <a:rPr lang="en-US" sz="2200" dirty="0">
                <a:latin typeface="Times New Roman"/>
                <a:ea typeface="SimSun"/>
                <a:cs typeface="Times New Roman"/>
              </a:rPr>
              <a:t>’</a:t>
            </a:r>
            <a:r>
              <a:rPr lang="en-US" sz="2200" dirty="0" err="1">
                <a:latin typeface="Times New Roman"/>
                <a:ea typeface="SimSun"/>
                <a:cs typeface="Times New Roman"/>
              </a:rPr>
              <a:t>qiladi</a:t>
            </a:r>
            <a:r>
              <a:rPr lang="en-US" sz="2200" dirty="0">
                <a:latin typeface="Times New Roman"/>
                <a:ea typeface="SimSun"/>
                <a:cs typeface="Times New Roman"/>
              </a:rPr>
              <a:t>. </a:t>
            </a:r>
            <a:r>
              <a:rPr lang="en-US" sz="2200" dirty="0" err="1">
                <a:latin typeface="Times New Roman"/>
                <a:ea typeface="SimSun"/>
                <a:cs typeface="Times New Roman"/>
              </a:rPr>
              <a:t>Yirik</a:t>
            </a:r>
            <a:r>
              <a:rPr lang="en-US" sz="2200" dirty="0">
                <a:latin typeface="Times New Roman"/>
                <a:ea typeface="SimSun"/>
                <a:cs typeface="Times New Roman"/>
              </a:rPr>
              <a:t> </a:t>
            </a:r>
            <a:r>
              <a:rPr lang="en-US" sz="2200" dirty="0" err="1">
                <a:latin typeface="Times New Roman"/>
                <a:ea typeface="SimSun"/>
                <a:cs typeface="Times New Roman"/>
              </a:rPr>
              <a:t>gulli</a:t>
            </a:r>
            <a:r>
              <a:rPr lang="en-US" sz="2200" dirty="0">
                <a:latin typeface="Times New Roman"/>
                <a:ea typeface="SimSun"/>
                <a:cs typeface="Times New Roman"/>
              </a:rPr>
              <a:t> </a:t>
            </a:r>
            <a:r>
              <a:rPr lang="ru-RU" sz="2200" dirty="0">
                <a:latin typeface="Times New Roman"/>
                <a:ea typeface="SimSun"/>
                <a:cs typeface="Times New Roman"/>
              </a:rPr>
              <a:t>о</a:t>
            </a:r>
            <a:r>
              <a:rPr lang="en-US" sz="2200" dirty="0">
                <a:latin typeface="Times New Roman"/>
                <a:ea typeface="SimSun"/>
                <a:cs typeface="Times New Roman"/>
              </a:rPr>
              <a:t>’</a:t>
            </a:r>
            <a:r>
              <a:rPr lang="en-US" sz="2200" dirty="0" err="1">
                <a:latin typeface="Times New Roman"/>
                <a:ea typeface="SimSun"/>
                <a:cs typeface="Times New Roman"/>
              </a:rPr>
              <a:t>rilishlar</a:t>
            </a:r>
            <a:r>
              <a:rPr lang="en-US" sz="2200" dirty="0">
                <a:latin typeface="Times New Roman"/>
                <a:ea typeface="SimSun"/>
                <a:cs typeface="Times New Roman"/>
              </a:rPr>
              <a:t> </a:t>
            </a:r>
            <a:r>
              <a:rPr lang="en-US" sz="2200" dirty="0" err="1">
                <a:latin typeface="Times New Roman"/>
                <a:ea typeface="SimSun"/>
                <a:cs typeface="Times New Roman"/>
              </a:rPr>
              <a:t>oddiy</a:t>
            </a:r>
            <a:r>
              <a:rPr lang="en-US" sz="2200" dirty="0">
                <a:latin typeface="Times New Roman"/>
                <a:ea typeface="SimSun"/>
                <a:cs typeface="Times New Roman"/>
              </a:rPr>
              <a:t> </a:t>
            </a:r>
            <a:r>
              <a:rPr lang="en-US" sz="2200" dirty="0" err="1">
                <a:latin typeface="Times New Roman"/>
                <a:ea typeface="SimSun"/>
                <a:cs typeface="Times New Roman"/>
              </a:rPr>
              <a:t>va</a:t>
            </a:r>
            <a:r>
              <a:rPr lang="en-US" sz="2200" dirty="0">
                <a:latin typeface="Times New Roman"/>
                <a:ea typeface="SimSun"/>
                <a:cs typeface="Times New Roman"/>
              </a:rPr>
              <a:t> </a:t>
            </a:r>
            <a:r>
              <a:rPr lang="en-US" sz="2200" dirty="0" err="1">
                <a:latin typeface="Times New Roman"/>
                <a:ea typeface="SimSun"/>
                <a:cs typeface="Times New Roman"/>
              </a:rPr>
              <a:t>murakkab</a:t>
            </a:r>
            <a:r>
              <a:rPr lang="en-US" sz="2200" dirty="0">
                <a:latin typeface="Times New Roman"/>
                <a:ea typeface="SimSun"/>
                <a:cs typeface="Times New Roman"/>
              </a:rPr>
              <a:t> </a:t>
            </a:r>
            <a:r>
              <a:rPr lang="en-US" sz="2200" dirty="0" err="1">
                <a:latin typeface="Times New Roman"/>
                <a:ea typeface="SimSun"/>
                <a:cs typeface="Times New Roman"/>
              </a:rPr>
              <a:t>xillarga</a:t>
            </a:r>
            <a:r>
              <a:rPr lang="en-US" sz="2200" dirty="0">
                <a:latin typeface="Times New Roman"/>
                <a:ea typeface="SimSun"/>
                <a:cs typeface="Times New Roman"/>
              </a:rPr>
              <a:t> b</a:t>
            </a:r>
            <a:r>
              <a:rPr lang="ru-RU" sz="2200" dirty="0">
                <a:latin typeface="Times New Roman"/>
                <a:ea typeface="SimSun"/>
                <a:cs typeface="Times New Roman"/>
              </a:rPr>
              <a:t>о</a:t>
            </a:r>
            <a:r>
              <a:rPr lang="en-US" sz="2200" dirty="0">
                <a:latin typeface="Times New Roman"/>
                <a:ea typeface="SimSun"/>
                <a:cs typeface="Times New Roman"/>
              </a:rPr>
              <a:t>’</a:t>
            </a:r>
            <a:r>
              <a:rPr lang="en-US" sz="2200" dirty="0" err="1">
                <a:latin typeface="Times New Roman"/>
                <a:ea typeface="SimSun"/>
                <a:cs typeface="Times New Roman"/>
              </a:rPr>
              <a:t>linadi</a:t>
            </a:r>
            <a:r>
              <a:rPr lang="en-US" sz="2200" dirty="0">
                <a:latin typeface="Times New Roman"/>
                <a:ea typeface="SimSun"/>
                <a:cs typeface="Times New Roman"/>
              </a:rPr>
              <a:t>. </a:t>
            </a:r>
            <a:r>
              <a:rPr lang="en-US" sz="2200" dirty="0" err="1">
                <a:latin typeface="Times New Roman"/>
                <a:ea typeface="SimSun"/>
                <a:cs typeface="Times New Roman"/>
              </a:rPr>
              <a:t>Oddiylari</a:t>
            </a:r>
            <a:r>
              <a:rPr lang="en-US" sz="2200" dirty="0">
                <a:latin typeface="Times New Roman"/>
                <a:ea typeface="SimSun"/>
                <a:cs typeface="Times New Roman"/>
              </a:rPr>
              <a:t> </a:t>
            </a:r>
            <a:r>
              <a:rPr lang="en-US" sz="2200" dirty="0" err="1">
                <a:latin typeface="Times New Roman"/>
                <a:ea typeface="SimSun"/>
                <a:cs typeface="Times New Roman"/>
              </a:rPr>
              <a:t>ikki</a:t>
            </a:r>
            <a:r>
              <a:rPr lang="en-US" sz="2200" dirty="0">
                <a:latin typeface="Times New Roman"/>
                <a:ea typeface="SimSun"/>
                <a:cs typeface="Times New Roman"/>
              </a:rPr>
              <a:t>, </a:t>
            </a:r>
            <a:r>
              <a:rPr lang="en-US" sz="2200" dirty="0" err="1">
                <a:latin typeface="Times New Roman"/>
                <a:ea typeface="SimSun"/>
                <a:cs typeface="Times New Roman"/>
              </a:rPr>
              <a:t>murakkablari</a:t>
            </a:r>
            <a:r>
              <a:rPr lang="en-US" sz="2200" dirty="0">
                <a:latin typeface="Times New Roman"/>
                <a:ea typeface="SimSun"/>
                <a:cs typeface="Times New Roman"/>
              </a:rPr>
              <a:t> </a:t>
            </a:r>
            <a:r>
              <a:rPr lang="en-US" sz="2200" dirty="0" err="1">
                <a:latin typeface="Times New Roman"/>
                <a:ea typeface="SimSun"/>
                <a:cs typeface="Times New Roman"/>
              </a:rPr>
              <a:t>esa</a:t>
            </a:r>
            <a:r>
              <a:rPr lang="en-US" sz="2200" dirty="0">
                <a:latin typeface="Times New Roman"/>
                <a:ea typeface="SimSun"/>
                <a:cs typeface="Times New Roman"/>
              </a:rPr>
              <a:t> </a:t>
            </a:r>
            <a:r>
              <a:rPr lang="en-US" sz="2200" dirty="0" err="1">
                <a:latin typeface="Times New Roman"/>
                <a:ea typeface="SimSun"/>
                <a:cs typeface="Times New Roman"/>
              </a:rPr>
              <a:t>uch</a:t>
            </a:r>
            <a:r>
              <a:rPr lang="en-US" sz="2200" dirty="0">
                <a:latin typeface="Times New Roman"/>
                <a:ea typeface="SimSun"/>
                <a:cs typeface="Times New Roman"/>
              </a:rPr>
              <a:t> </a:t>
            </a:r>
            <a:r>
              <a:rPr lang="en-US" sz="2200" dirty="0" err="1">
                <a:latin typeface="Times New Roman"/>
                <a:ea typeface="SimSun"/>
                <a:cs typeface="Times New Roman"/>
              </a:rPr>
              <a:t>va</a:t>
            </a:r>
            <a:r>
              <a:rPr lang="en-US" sz="2200" dirty="0">
                <a:latin typeface="Times New Roman"/>
                <a:ea typeface="SimSun"/>
                <a:cs typeface="Times New Roman"/>
              </a:rPr>
              <a:t> </a:t>
            </a:r>
            <a:r>
              <a:rPr lang="en-US" sz="2200" dirty="0" err="1">
                <a:latin typeface="Times New Roman"/>
                <a:ea typeface="SimSun"/>
                <a:cs typeface="Times New Roman"/>
              </a:rPr>
              <a:t>undan</a:t>
            </a:r>
            <a:r>
              <a:rPr lang="en-US" sz="2200" dirty="0">
                <a:latin typeface="Times New Roman"/>
                <a:ea typeface="SimSun"/>
                <a:cs typeface="Times New Roman"/>
              </a:rPr>
              <a:t> k</a:t>
            </a:r>
            <a:r>
              <a:rPr lang="ru-RU" sz="2200" dirty="0">
                <a:latin typeface="Times New Roman"/>
                <a:ea typeface="SimSun"/>
                <a:cs typeface="Times New Roman"/>
              </a:rPr>
              <a:t>о</a:t>
            </a:r>
            <a:r>
              <a:rPr lang="en-US" sz="2200" dirty="0">
                <a:latin typeface="Times New Roman"/>
                <a:ea typeface="SimSun"/>
                <a:cs typeface="Times New Roman"/>
              </a:rPr>
              <a:t>’p </a:t>
            </a:r>
            <a:r>
              <a:rPr lang="en-US" sz="2200" dirty="0" err="1">
                <a:latin typeface="Times New Roman"/>
                <a:ea typeface="SimSun"/>
                <a:cs typeface="Times New Roman"/>
              </a:rPr>
              <a:t>ip</a:t>
            </a:r>
            <a:r>
              <a:rPr lang="en-US" sz="2200" dirty="0">
                <a:latin typeface="Times New Roman"/>
                <a:ea typeface="SimSun"/>
                <a:cs typeface="Times New Roman"/>
              </a:rPr>
              <a:t> </a:t>
            </a:r>
            <a:r>
              <a:rPr lang="en-US" sz="2200" dirty="0" err="1">
                <a:latin typeface="Times New Roman"/>
                <a:ea typeface="SimSun"/>
                <a:cs typeface="Times New Roman"/>
              </a:rPr>
              <a:t>turkumlaridan</a:t>
            </a:r>
            <a:r>
              <a:rPr lang="en-US" sz="2200" dirty="0">
                <a:latin typeface="Times New Roman"/>
                <a:ea typeface="SimSun"/>
                <a:cs typeface="Times New Roman"/>
              </a:rPr>
              <a:t> </a:t>
            </a:r>
            <a:r>
              <a:rPr lang="en-US" sz="2200" dirty="0" err="1">
                <a:latin typeface="Times New Roman"/>
                <a:ea typeface="SimSun"/>
                <a:cs typeface="Times New Roman"/>
              </a:rPr>
              <a:t>iborat</a:t>
            </a:r>
            <a:r>
              <a:rPr lang="en-US" sz="2200" dirty="0">
                <a:latin typeface="Times New Roman"/>
                <a:ea typeface="SimSun"/>
                <a:cs typeface="Times New Roman"/>
              </a:rPr>
              <a:t> b</a:t>
            </a:r>
            <a:r>
              <a:rPr lang="ru-RU" sz="2200" dirty="0">
                <a:latin typeface="Times New Roman"/>
                <a:ea typeface="SimSun"/>
                <a:cs typeface="Times New Roman"/>
              </a:rPr>
              <a:t>о</a:t>
            </a:r>
            <a:r>
              <a:rPr lang="en-US" sz="2200" dirty="0">
                <a:latin typeface="Times New Roman"/>
                <a:ea typeface="SimSun"/>
                <a:cs typeface="Times New Roman"/>
              </a:rPr>
              <a:t>’</a:t>
            </a:r>
            <a:r>
              <a:rPr lang="en-US" sz="2200" dirty="0" err="1">
                <a:latin typeface="Times New Roman"/>
                <a:ea typeface="SimSun"/>
                <a:cs typeface="Times New Roman"/>
              </a:rPr>
              <a:t>ladi</a:t>
            </a:r>
            <a:r>
              <a:rPr lang="en-US" sz="2200" dirty="0">
                <a:latin typeface="Times New Roman"/>
                <a:ea typeface="SimSun"/>
                <a:cs typeface="Times New Roman"/>
              </a:rPr>
              <a:t>. </a:t>
            </a:r>
            <a:endParaRPr lang="ru-RU" sz="2200" dirty="0">
              <a:ea typeface="Times New Roman"/>
              <a:cs typeface="Times New Roman"/>
            </a:endParaRPr>
          </a:p>
        </p:txBody>
      </p:sp>
    </p:spTree>
    <p:extLst>
      <p:ext uri="{BB962C8B-B14F-4D97-AF65-F5344CB8AC3E}">
        <p14:creationId xmlns:p14="http://schemas.microsoft.com/office/powerpoint/2010/main" val="1222473718"/>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p15:prstTrans prst="curtains"/>
      </p:transition>
    </mc:Choice>
    <mc:Fallback>
      <p:transition spd="slow">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50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179512" y="404664"/>
            <a:ext cx="8496944" cy="5138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Прямоугольник 1"/>
          <p:cNvSpPr/>
          <p:nvPr/>
        </p:nvSpPr>
        <p:spPr>
          <a:xfrm>
            <a:off x="3203848" y="5577428"/>
            <a:ext cx="3292889" cy="707886"/>
          </a:xfrm>
          <a:prstGeom prst="rect">
            <a:avLst/>
          </a:prstGeom>
        </p:spPr>
        <p:txBody>
          <a:bodyPr wrap="none">
            <a:spAutoFit/>
          </a:bodyPr>
          <a:lstStyle/>
          <a:p>
            <a:r>
              <a:rPr lang="ru-RU" sz="4000" b="1" kern="0" dirty="0" err="1">
                <a:latin typeface="Times New Roman"/>
                <a:ea typeface="SimSun"/>
              </a:rPr>
              <a:t>Krep</a:t>
            </a:r>
            <a:r>
              <a:rPr lang="ru-RU" sz="4000" b="1" kern="0" dirty="0">
                <a:latin typeface="Times New Roman"/>
                <a:ea typeface="SimSun"/>
              </a:rPr>
              <a:t> </a:t>
            </a:r>
            <a:r>
              <a:rPr lang="ru-RU" sz="4000" b="1" kern="0" dirty="0" err="1">
                <a:latin typeface="Times New Roman"/>
                <a:ea typeface="SimSun"/>
              </a:rPr>
              <a:t>о’rilishi</a:t>
            </a:r>
            <a:r>
              <a:rPr lang="ru-RU" sz="4000" b="1" kern="0" dirty="0">
                <a:latin typeface="Times New Roman"/>
                <a:ea typeface="SimSun"/>
              </a:rPr>
              <a:t>.</a:t>
            </a:r>
            <a:endParaRPr lang="ru-RU" sz="4000" dirty="0"/>
          </a:p>
        </p:txBody>
      </p:sp>
    </p:spTree>
    <p:extLst>
      <p:ext uri="{BB962C8B-B14F-4D97-AF65-F5344CB8AC3E}">
        <p14:creationId xmlns:p14="http://schemas.microsoft.com/office/powerpoint/2010/main" val="1222473718"/>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p15:prstTrans prst="curtains"/>
      </p:transition>
    </mc:Choice>
    <mc:Fallback>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b="7839"/>
          <a:stretch/>
        </p:blipFill>
        <p:spPr bwMode="auto">
          <a:xfrm>
            <a:off x="0" y="-12686"/>
            <a:ext cx="9144000" cy="69699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Прямоугольник 1"/>
          <p:cNvSpPr/>
          <p:nvPr/>
        </p:nvSpPr>
        <p:spPr>
          <a:xfrm>
            <a:off x="3707904" y="908720"/>
            <a:ext cx="4572000" cy="5984780"/>
          </a:xfrm>
          <a:prstGeom prst="rect">
            <a:avLst/>
          </a:prstGeom>
        </p:spPr>
        <p:txBody>
          <a:bodyPr>
            <a:spAutoFit/>
          </a:bodyPr>
          <a:lstStyle/>
          <a:p>
            <a:pPr indent="450215" algn="ctr">
              <a:lnSpc>
                <a:spcPct val="115000"/>
              </a:lnSpc>
              <a:spcAft>
                <a:spcPts val="0"/>
              </a:spcAft>
              <a:tabLst>
                <a:tab pos="-1714500" algn="l"/>
                <a:tab pos="-1600200" algn="l"/>
                <a:tab pos="114300" algn="l"/>
              </a:tabLst>
            </a:pPr>
            <a:r>
              <a:rPr lang="uz-Cyrl-UZ" sz="4800" dirty="0">
                <a:latin typeface="Times New Roman"/>
                <a:ea typeface="SimSun"/>
                <a:cs typeface="Times New Roman"/>
              </a:rPr>
              <a:t>Gazlamalarning o‘rilishiga nisbatan ularning tashqi ko ‘rinishi, tuzilishi va xossalari o‘zgaradi. </a:t>
            </a:r>
            <a:endParaRPr lang="ru-RU" sz="4800" dirty="0">
              <a:ea typeface="Times New Roman"/>
              <a:cs typeface="Times New Roman"/>
            </a:endParaRPr>
          </a:p>
        </p:txBody>
      </p:sp>
    </p:spTree>
    <p:extLst>
      <p:ext uri="{BB962C8B-B14F-4D97-AF65-F5344CB8AC3E}">
        <p14:creationId xmlns:p14="http://schemas.microsoft.com/office/powerpoint/2010/main" val="1222473718"/>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p15:prstTrans prst="curtains"/>
      </p:transition>
    </mc:Choice>
    <mc:Fallback>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rot="5400000">
            <a:off x="1133813" y="-1152185"/>
            <a:ext cx="6885385" cy="91349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Прямоугольник 1"/>
          <p:cNvSpPr/>
          <p:nvPr/>
        </p:nvSpPr>
        <p:spPr>
          <a:xfrm>
            <a:off x="251520" y="1052736"/>
            <a:ext cx="8640960" cy="5262979"/>
          </a:xfrm>
          <a:prstGeom prst="rect">
            <a:avLst/>
          </a:prstGeom>
        </p:spPr>
        <p:txBody>
          <a:bodyPr wrap="square">
            <a:spAutoFit/>
          </a:bodyPr>
          <a:lstStyle/>
          <a:p>
            <a:pPr algn="just"/>
            <a:r>
              <a:rPr lang="uz-Cyrl-UZ" sz="2400" kern="0" dirty="0">
                <a:latin typeface="Times New Roman"/>
                <a:ea typeface="SimSun"/>
              </a:rPr>
              <a:t>Gazlamalar ikki to‘da iplarning o‘zaro </a:t>
            </a:r>
            <a:r>
              <a:rPr lang="en-US" sz="2400" kern="0" dirty="0">
                <a:latin typeface="Times New Roman"/>
                <a:ea typeface="SimSun"/>
              </a:rPr>
              <a:t>o‘</a:t>
            </a:r>
            <a:r>
              <a:rPr lang="uz-Cyrl-UZ" sz="2400" kern="0" dirty="0">
                <a:latin typeface="Times New Roman"/>
                <a:ea typeface="SimSun"/>
              </a:rPr>
              <a:t>rilishi natijasida hosil bo‘ladi. Gazlamalarning uzunligi bo‘yicha joylashgan iplar tanda deb ataladi. Eni bo‘yicha joylashgan iplar arqoq deb ataladi. Gazlamalarni to‘qish jarayonida gazlama yuzasiga goh arqoq goh tanda ipi chiqadi. Agar tanda ipi bir yoki bir qancha arqoq ipi ustidan o ‘tsa, to ‘qimaning bu qismini tanda qoplanishi deb ataladi. O‘rilish guli katak qog‘iozga chiziladi. Shu katak qog‘ozning vertikal kataklarini tanda ipi deb qabul qilinadi. Natijada, har xil katak ikkita ipning kesishgan joyi bo‘ladi. Agar shu kesilgan joyda tanda qoplanishi bo‘lsa, u holda shu katak bo‘yaladi. Agar arqoq  qoplanishi bo ‘lsa, u holda shu katak oq bo‘yicha qoladi. Tanda va arqoq qoplanishlari ma’lum ishlardan keyin takrorlanadi. O‘rilish gilining takrorlanishiga qadar bo‘lgan ishlarning soniga to‘qimaning rappori tanda va arqoq bo‘yicha aniqlanadi. </a:t>
            </a:r>
            <a:endParaRPr lang="ru-RU" sz="2400" dirty="0"/>
          </a:p>
        </p:txBody>
      </p:sp>
    </p:spTree>
    <p:extLst>
      <p:ext uri="{BB962C8B-B14F-4D97-AF65-F5344CB8AC3E}">
        <p14:creationId xmlns:p14="http://schemas.microsoft.com/office/powerpoint/2010/main" val="1222473718"/>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p15:prstTrans prst="curtains"/>
      </p:transition>
    </mc:Choice>
    <mc:Fallback>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10653" b="16347"/>
          <a:stretch/>
        </p:blipFill>
        <p:spPr bwMode="auto">
          <a:xfrm>
            <a:off x="70895" y="692696"/>
            <a:ext cx="8949018" cy="61653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Прямоугольник 1"/>
          <p:cNvSpPr/>
          <p:nvPr/>
        </p:nvSpPr>
        <p:spPr>
          <a:xfrm>
            <a:off x="144683" y="73268"/>
            <a:ext cx="8801443" cy="523220"/>
          </a:xfrm>
          <a:prstGeom prst="rect">
            <a:avLst/>
          </a:prstGeom>
        </p:spPr>
        <p:txBody>
          <a:bodyPr wrap="square">
            <a:spAutoFit/>
          </a:bodyPr>
          <a:lstStyle/>
          <a:p>
            <a:r>
              <a:rPr lang="uz-Cyrl-UZ" sz="2800" b="1" kern="0" dirty="0">
                <a:latin typeface="Times New Roman"/>
                <a:ea typeface="SimSun"/>
              </a:rPr>
              <a:t>Hamma gazlamalar o‘rilish bo‘yicha 4 sinfga bo‘linadi. </a:t>
            </a:r>
            <a:endParaRPr lang="ru-RU" sz="2800" b="1" dirty="0"/>
          </a:p>
        </p:txBody>
      </p:sp>
      <p:sp>
        <p:nvSpPr>
          <p:cNvPr id="3" name="Прямоугольник 2"/>
          <p:cNvSpPr/>
          <p:nvPr/>
        </p:nvSpPr>
        <p:spPr>
          <a:xfrm>
            <a:off x="1850852" y="1124744"/>
            <a:ext cx="5572359" cy="556434"/>
          </a:xfrm>
          <a:prstGeom prst="rect">
            <a:avLst/>
          </a:prstGeom>
        </p:spPr>
        <p:txBody>
          <a:bodyPr wrap="none">
            <a:spAutoFit/>
          </a:bodyPr>
          <a:lstStyle/>
          <a:p>
            <a:pPr lvl="0" algn="just">
              <a:lnSpc>
                <a:spcPct val="115000"/>
              </a:lnSpc>
              <a:spcAft>
                <a:spcPts val="0"/>
              </a:spcAft>
              <a:tabLst>
                <a:tab pos="-1714500" algn="l"/>
                <a:tab pos="-1600200" algn="l"/>
                <a:tab pos="114300" algn="l"/>
                <a:tab pos="1309370" algn="l"/>
              </a:tabLst>
            </a:pPr>
            <a:r>
              <a:rPr lang="uz-Cyrl-UZ" sz="2800" b="1" dirty="0">
                <a:latin typeface="Times New Roman"/>
                <a:ea typeface="SimSun"/>
                <a:cs typeface="Times New Roman"/>
              </a:rPr>
              <a:t>Oddiy o‘rilish (silliq, bosh o‘rilish).</a:t>
            </a:r>
            <a:endParaRPr lang="ru-RU" sz="2800" b="1" dirty="0">
              <a:ea typeface="Times New Roman"/>
              <a:cs typeface="Times New Roman"/>
            </a:endParaRPr>
          </a:p>
        </p:txBody>
      </p:sp>
      <p:sp>
        <p:nvSpPr>
          <p:cNvPr id="4" name="Прямоугольник 3"/>
          <p:cNvSpPr/>
          <p:nvPr/>
        </p:nvSpPr>
        <p:spPr>
          <a:xfrm>
            <a:off x="1791923" y="2708920"/>
            <a:ext cx="5719836" cy="556434"/>
          </a:xfrm>
          <a:prstGeom prst="rect">
            <a:avLst/>
          </a:prstGeom>
        </p:spPr>
        <p:txBody>
          <a:bodyPr wrap="none">
            <a:spAutoFit/>
          </a:bodyPr>
          <a:lstStyle/>
          <a:p>
            <a:pPr lvl="0" algn="just">
              <a:lnSpc>
                <a:spcPct val="115000"/>
              </a:lnSpc>
              <a:spcAft>
                <a:spcPts val="0"/>
              </a:spcAft>
              <a:tabLst>
                <a:tab pos="-1714500" algn="l"/>
                <a:tab pos="-1600200" algn="l"/>
                <a:tab pos="114300" algn="l"/>
                <a:tab pos="1309370" algn="l"/>
              </a:tabLst>
            </a:pPr>
            <a:r>
              <a:rPr lang="uz-Cyrl-UZ" sz="2800" b="1" dirty="0" smtClean="0">
                <a:latin typeface="Times New Roman"/>
                <a:ea typeface="SimSun"/>
                <a:cs typeface="Times New Roman"/>
              </a:rPr>
              <a:t>Mayda </a:t>
            </a:r>
            <a:r>
              <a:rPr lang="uz-Cyrl-UZ" sz="2800" b="1" dirty="0">
                <a:latin typeface="Times New Roman"/>
                <a:ea typeface="SimSun"/>
                <a:cs typeface="Times New Roman"/>
              </a:rPr>
              <a:t>gulli o‘rilish (hosila o‘rilish).</a:t>
            </a:r>
            <a:endParaRPr lang="ru-RU" sz="2800" b="1" dirty="0">
              <a:ea typeface="Times New Roman"/>
              <a:cs typeface="Times New Roman"/>
            </a:endParaRPr>
          </a:p>
        </p:txBody>
      </p:sp>
      <p:sp>
        <p:nvSpPr>
          <p:cNvPr id="5" name="Прямоугольник 4"/>
          <p:cNvSpPr/>
          <p:nvPr/>
        </p:nvSpPr>
        <p:spPr>
          <a:xfrm>
            <a:off x="1455751" y="4365104"/>
            <a:ext cx="6572633" cy="556434"/>
          </a:xfrm>
          <a:prstGeom prst="rect">
            <a:avLst/>
          </a:prstGeom>
        </p:spPr>
        <p:txBody>
          <a:bodyPr wrap="none">
            <a:spAutoFit/>
          </a:bodyPr>
          <a:lstStyle/>
          <a:p>
            <a:pPr lvl="0" algn="just">
              <a:lnSpc>
                <a:spcPct val="115000"/>
              </a:lnSpc>
              <a:spcAft>
                <a:spcPts val="0"/>
              </a:spcAft>
              <a:tabLst>
                <a:tab pos="-1714500" algn="l"/>
                <a:tab pos="-1600200" algn="l"/>
                <a:tab pos="114300" algn="l"/>
                <a:tab pos="1309370" algn="l"/>
              </a:tabLst>
            </a:pPr>
            <a:r>
              <a:rPr lang="uz-Cyrl-UZ" sz="2800" b="1" dirty="0">
                <a:latin typeface="Times New Roman"/>
                <a:ea typeface="SimSun"/>
                <a:cs typeface="Times New Roman"/>
              </a:rPr>
              <a:t>Murakkab o‘rilish (ko ‘p qavatli o‘rilish).</a:t>
            </a:r>
            <a:endParaRPr lang="ru-RU" sz="2800" b="1" dirty="0">
              <a:ea typeface="Times New Roman"/>
              <a:cs typeface="Times New Roman"/>
            </a:endParaRPr>
          </a:p>
        </p:txBody>
      </p:sp>
      <p:sp>
        <p:nvSpPr>
          <p:cNvPr id="6" name="Прямоугольник 5"/>
          <p:cNvSpPr/>
          <p:nvPr/>
        </p:nvSpPr>
        <p:spPr>
          <a:xfrm>
            <a:off x="1240179" y="5949280"/>
            <a:ext cx="6788205" cy="622799"/>
          </a:xfrm>
          <a:prstGeom prst="rect">
            <a:avLst/>
          </a:prstGeom>
        </p:spPr>
        <p:txBody>
          <a:bodyPr wrap="none">
            <a:spAutoFit/>
          </a:bodyPr>
          <a:lstStyle/>
          <a:p>
            <a:pPr lvl="0" algn="just">
              <a:lnSpc>
                <a:spcPct val="115000"/>
              </a:lnSpc>
              <a:spcAft>
                <a:spcPts val="0"/>
              </a:spcAft>
              <a:tabLst>
                <a:tab pos="-1714500" algn="l"/>
                <a:tab pos="-1600200" algn="l"/>
                <a:tab pos="114300" algn="l"/>
                <a:tab pos="1309370" algn="l"/>
              </a:tabLst>
            </a:pPr>
            <a:r>
              <a:rPr lang="uz-Cyrl-UZ" sz="3200" b="1" dirty="0">
                <a:latin typeface="Times New Roman"/>
                <a:ea typeface="SimSun"/>
                <a:cs typeface="Times New Roman"/>
              </a:rPr>
              <a:t>Yirik gulli o‘rilish (jakkarda o‘rilish).</a:t>
            </a:r>
            <a:endParaRPr lang="ru-RU" sz="3200" b="1" dirty="0">
              <a:ea typeface="Times New Roman"/>
              <a:cs typeface="Times New Roman"/>
            </a:endParaRPr>
          </a:p>
        </p:txBody>
      </p:sp>
    </p:spTree>
    <p:extLst>
      <p:ext uri="{BB962C8B-B14F-4D97-AF65-F5344CB8AC3E}">
        <p14:creationId xmlns:p14="http://schemas.microsoft.com/office/powerpoint/2010/main" val="1222473718"/>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p15:prstTrans prst="curtains"/>
      </p:transition>
    </mc:Choice>
    <mc:Fallback>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5400000">
            <a:off x="1182086" y="-1103912"/>
            <a:ext cx="6815322" cy="91085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Прямоугольник 1"/>
          <p:cNvSpPr/>
          <p:nvPr/>
        </p:nvSpPr>
        <p:spPr>
          <a:xfrm>
            <a:off x="611560" y="476672"/>
            <a:ext cx="7901620" cy="6007157"/>
          </a:xfrm>
          <a:prstGeom prst="rect">
            <a:avLst/>
          </a:prstGeom>
        </p:spPr>
        <p:txBody>
          <a:bodyPr wrap="square">
            <a:spAutoFit/>
          </a:bodyPr>
          <a:lstStyle/>
          <a:p>
            <a:pPr indent="450215" algn="just">
              <a:lnSpc>
                <a:spcPct val="115000"/>
              </a:lnSpc>
              <a:spcAft>
                <a:spcPts val="0"/>
              </a:spcAft>
              <a:tabLst>
                <a:tab pos="-1714500" algn="l"/>
                <a:tab pos="-1600200" algn="l"/>
                <a:tab pos="114300" algn="l"/>
              </a:tabLst>
            </a:pPr>
            <a:r>
              <a:rPr lang="uz-Cyrl-UZ" sz="2800" dirty="0">
                <a:latin typeface="Times New Roman"/>
                <a:ea typeface="SimSun"/>
                <a:cs typeface="Times New Roman"/>
              </a:rPr>
              <a:t>Har qaysi to‘qima o‘rilishida tanda bo‘yicha rapport va arqoq bo‘yicha rapport bo‘ladi. Tanda bo‘yicha rapport – o‘rilish gilini hosil qiladigan tanda iplarining soni bilan aniqlanadi. Arqoq bo‘yicha rapport – o‘rilish gulini hosil qiladigan arqoq iplarining soni aniqlanadi. To‘qima o‘rilishlari ichida eng ko‘p tarqalgan o‘rilish – oddiy o‘rilishdir. Bu o‘rilishga polotno, sarja, satin (atlas) o‘rilishlar kiradi. Oddiy o‘rilishda har qaysi tanda ipi rapportda arqoq ipi bilan faqat bir marta urilishadi. Har doim tanda bo‘yicha rapport arqoq bo‘yicha rapportga teng bo‘ladi. </a:t>
            </a:r>
            <a:endParaRPr lang="ru-RU" sz="2800" dirty="0">
              <a:ea typeface="Times New Roman"/>
              <a:cs typeface="Times New Roman"/>
            </a:endParaRPr>
          </a:p>
        </p:txBody>
      </p:sp>
    </p:spTree>
    <p:extLst>
      <p:ext uri="{BB962C8B-B14F-4D97-AF65-F5344CB8AC3E}">
        <p14:creationId xmlns:p14="http://schemas.microsoft.com/office/powerpoint/2010/main" val="1222473718"/>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p15:prstTrans prst="curtains"/>
      </p:transition>
    </mc:Choice>
    <mc:Fallback>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rot="5400000">
            <a:off x="1154017" y="-1131983"/>
            <a:ext cx="6858001" cy="9121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Прямоугольник 1"/>
          <p:cNvSpPr/>
          <p:nvPr/>
        </p:nvSpPr>
        <p:spPr>
          <a:xfrm>
            <a:off x="755576" y="908720"/>
            <a:ext cx="7632848" cy="4832092"/>
          </a:xfrm>
          <a:prstGeom prst="rect">
            <a:avLst/>
          </a:prstGeom>
        </p:spPr>
        <p:txBody>
          <a:bodyPr wrap="square">
            <a:spAutoFit/>
          </a:bodyPr>
          <a:lstStyle/>
          <a:p>
            <a:pPr algn="just"/>
            <a:r>
              <a:rPr lang="en-US" sz="2800" dirty="0" err="1">
                <a:latin typeface="Times New Roman" panose="02020603050405020304" pitchFamily="18" charset="0"/>
                <a:cs typeface="Times New Roman" panose="02020603050405020304" pitchFamily="18" charset="0"/>
              </a:rPr>
              <a:t>Polotno</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o‘rilish</a:t>
            </a:r>
            <a:r>
              <a:rPr lang="en-US" sz="2800" dirty="0">
                <a:latin typeface="Times New Roman" panose="02020603050405020304" pitchFamily="18" charset="0"/>
                <a:cs typeface="Times New Roman" panose="02020603050405020304" pitchFamily="18" charset="0"/>
              </a:rPr>
              <a:t>. Bu </a:t>
            </a:r>
            <a:r>
              <a:rPr lang="en-US" sz="2800" dirty="0" err="1">
                <a:latin typeface="Times New Roman" panose="02020603050405020304" pitchFamily="18" charset="0"/>
                <a:cs typeface="Times New Roman" panose="02020603050405020304" pitchFamily="18" charset="0"/>
              </a:rPr>
              <a:t>to‘qima</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arqoq</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va</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tanda</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iplari</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shaxmat</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holatida</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kesishib</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joylashadi</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To‘qimaning</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yuziga</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bir</a:t>
            </a:r>
            <a:r>
              <a:rPr lang="en-US" sz="2800" dirty="0">
                <a:latin typeface="Times New Roman" panose="02020603050405020304" pitchFamily="18" charset="0"/>
                <a:cs typeface="Times New Roman" panose="02020603050405020304" pitchFamily="18" charset="0"/>
              </a:rPr>
              <a:t> gal </a:t>
            </a:r>
            <a:r>
              <a:rPr lang="en-US" sz="2800" dirty="0" err="1">
                <a:latin typeface="Times New Roman" panose="02020603050405020304" pitchFamily="18" charset="0"/>
                <a:cs typeface="Times New Roman" panose="02020603050405020304" pitchFamily="18" charset="0"/>
              </a:rPr>
              <a:t>tanda</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ipi</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bir</a:t>
            </a:r>
            <a:r>
              <a:rPr lang="en-US" sz="2800" dirty="0">
                <a:latin typeface="Times New Roman" panose="02020603050405020304" pitchFamily="18" charset="0"/>
                <a:cs typeface="Times New Roman" panose="02020603050405020304" pitchFamily="18" charset="0"/>
              </a:rPr>
              <a:t> gal </a:t>
            </a:r>
            <a:r>
              <a:rPr lang="en-US" sz="2800" dirty="0" err="1">
                <a:latin typeface="Times New Roman" panose="02020603050405020304" pitchFamily="18" charset="0"/>
                <a:cs typeface="Times New Roman" panose="02020603050405020304" pitchFamily="18" charset="0"/>
              </a:rPr>
              <a:t>arqoq</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ipi</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chiqadi</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Polotno</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urilishda</a:t>
            </a:r>
            <a:r>
              <a:rPr lang="en-US" sz="2800" dirty="0">
                <a:latin typeface="Times New Roman" panose="02020603050405020304" pitchFamily="18" charset="0"/>
                <a:cs typeface="Times New Roman" panose="02020603050405020304" pitchFamily="18" charset="0"/>
              </a:rPr>
              <a:t> to ‘</a:t>
            </a:r>
            <a:r>
              <a:rPr lang="en-US" sz="2800" dirty="0" err="1">
                <a:latin typeface="Times New Roman" panose="02020603050405020304" pitchFamily="18" charset="0"/>
                <a:cs typeface="Times New Roman" panose="02020603050405020304" pitchFamily="18" charset="0"/>
              </a:rPr>
              <a:t>qilgan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to‘qimaning</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o‘ngi</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va</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teskarisi</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bir</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xil</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va</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tekis</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bo‘ladi</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Boshqa</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o‘rilishga</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nisbatan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polotno</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urilishdagi</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gazlama</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mustahkam</a:t>
            </a:r>
            <a:r>
              <a:rPr lang="en-US" sz="2800" dirty="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bo‘ladi</a:t>
            </a:r>
            <a:r>
              <a:rPr lang="en-US" sz="2800" dirty="0">
                <a:latin typeface="Times New Roman" panose="02020603050405020304" pitchFamily="18" charset="0"/>
                <a:cs typeface="Times New Roman" panose="02020603050405020304" pitchFamily="18" charset="0"/>
              </a:rPr>
              <a:t>. </a:t>
            </a:r>
          </a:p>
          <a:p>
            <a:pPr algn="just"/>
            <a:r>
              <a:rPr lang="en-US" sz="2800" dirty="0">
                <a:latin typeface="Times New Roman" panose="02020603050405020304" pitchFamily="18" charset="0"/>
                <a:cs typeface="Times New Roman" panose="02020603050405020304" pitchFamily="18" charset="0"/>
              </a:rPr>
              <a:t>Agar </a:t>
            </a:r>
            <a:r>
              <a:rPr lang="en-US" sz="2800" dirty="0" err="1">
                <a:latin typeface="Times New Roman" panose="02020603050405020304" pitchFamily="18" charset="0"/>
                <a:cs typeface="Times New Roman" panose="02020603050405020304" pitchFamily="18" charset="0"/>
              </a:rPr>
              <a:t>polotno</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o‘rilishda</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tanda</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arqoqga</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nisbatan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yo‘g‘on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bo‘lsa</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to‘qimada</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ko‘ndalang</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yo‘llar</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hosil</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bo‘ladi</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Arqoq</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yo‘g‘on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bo‘lsa</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bo‘ylama</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yo‘llar</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hosil</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bo‘ladi</a:t>
            </a:r>
            <a:r>
              <a:rPr lang="en-US" sz="2800" dirty="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1222473718"/>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p15:prstTrans prst="curtains"/>
      </p:transition>
    </mc:Choice>
    <mc:Fallback>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50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107504" y="188640"/>
            <a:ext cx="8784976" cy="53297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Прямоугольник 1"/>
          <p:cNvSpPr/>
          <p:nvPr/>
        </p:nvSpPr>
        <p:spPr>
          <a:xfrm>
            <a:off x="3419872" y="5949280"/>
            <a:ext cx="2638864" cy="523220"/>
          </a:xfrm>
          <a:prstGeom prst="rect">
            <a:avLst/>
          </a:prstGeom>
        </p:spPr>
        <p:txBody>
          <a:bodyPr wrap="none">
            <a:spAutoFit/>
          </a:bodyPr>
          <a:lstStyle/>
          <a:p>
            <a:r>
              <a:rPr lang="en-US" sz="2800" b="1" dirty="0" err="1">
                <a:latin typeface="Times New Roman" panose="02020603050405020304" pitchFamily="18" charset="0"/>
                <a:cs typeface="Times New Roman" panose="02020603050405020304" pitchFamily="18" charset="0"/>
              </a:rPr>
              <a:t>Polotno</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o‘rilish</a:t>
            </a:r>
            <a:r>
              <a:rPr lang="en-US" sz="2800" b="1" dirty="0">
                <a:latin typeface="Times New Roman" panose="02020603050405020304" pitchFamily="18" charset="0"/>
                <a:cs typeface="Times New Roman" panose="02020603050405020304" pitchFamily="18" charset="0"/>
              </a:rPr>
              <a:t>.</a:t>
            </a:r>
            <a:endParaRPr lang="ru-RU"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22473718"/>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p15:prstTrans prst="curtains"/>
      </p:transition>
    </mc:Choice>
    <mc:Fallback>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50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rot="5400000">
            <a:off x="1150846" y="-1135153"/>
            <a:ext cx="6842308" cy="9144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Прямоугольник 1"/>
          <p:cNvSpPr/>
          <p:nvPr/>
        </p:nvSpPr>
        <p:spPr>
          <a:xfrm>
            <a:off x="2987824" y="404664"/>
            <a:ext cx="3089307" cy="523220"/>
          </a:xfrm>
          <a:prstGeom prst="rect">
            <a:avLst/>
          </a:prstGeom>
        </p:spPr>
        <p:txBody>
          <a:bodyPr wrap="none">
            <a:spAutoFit/>
          </a:bodyPr>
          <a:lstStyle/>
          <a:p>
            <a:r>
              <a:rPr lang="uz-Cyrl-UZ" sz="2800" b="1" kern="0"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glow rad="228600">
                    <a:schemeClr val="accent5">
                      <a:satMod val="175000"/>
                      <a:alpha val="40000"/>
                    </a:schemeClr>
                  </a:glow>
                  <a:reflection blurRad="12700" stA="28000" endPos="45000" dist="1000" dir="5400000" sy="-100000" algn="bl" rotWithShape="0"/>
                </a:effectLst>
                <a:latin typeface="Times New Roman"/>
                <a:ea typeface="SimSun"/>
              </a:rPr>
              <a:t>Sarja </a:t>
            </a:r>
            <a:r>
              <a:rPr lang="en-US" sz="2800" b="1" kern="0"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glow rad="228600">
                    <a:schemeClr val="accent5">
                      <a:satMod val="175000"/>
                      <a:alpha val="40000"/>
                    </a:schemeClr>
                  </a:glow>
                  <a:reflection blurRad="12700" stA="28000" endPos="45000" dist="1000" dir="5400000" sy="-100000" algn="bl" rotWithShape="0"/>
                </a:effectLst>
                <a:latin typeface="Times New Roman"/>
                <a:ea typeface="SimSun"/>
              </a:rPr>
              <a:t>o‘</a:t>
            </a:r>
            <a:r>
              <a:rPr lang="uz-Cyrl-UZ" sz="2800" b="1" kern="0"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glow rad="228600">
                    <a:schemeClr val="accent5">
                      <a:satMod val="175000"/>
                      <a:alpha val="40000"/>
                    </a:schemeClr>
                  </a:glow>
                  <a:reflection blurRad="12700" stA="28000" endPos="45000" dist="1000" dir="5400000" sy="-100000" algn="bl" rotWithShape="0"/>
                </a:effectLst>
                <a:latin typeface="Times New Roman"/>
                <a:ea typeface="SimSun"/>
              </a:rPr>
              <a:t>rilish</a:t>
            </a:r>
            <a:endParaRPr lang="ru-RU" sz="2800"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glow rad="228600">
                  <a:schemeClr val="accent5">
                    <a:satMod val="175000"/>
                    <a:alpha val="40000"/>
                  </a:schemeClr>
                </a:glow>
                <a:reflection blurRad="12700" stA="28000" endPos="45000" dist="1000" dir="5400000" sy="-100000" algn="bl" rotWithShape="0"/>
              </a:effectLst>
            </a:endParaRPr>
          </a:p>
        </p:txBody>
      </p:sp>
      <p:sp>
        <p:nvSpPr>
          <p:cNvPr id="3" name="Прямоугольник 2"/>
          <p:cNvSpPr/>
          <p:nvPr/>
        </p:nvSpPr>
        <p:spPr>
          <a:xfrm>
            <a:off x="701824" y="1196752"/>
            <a:ext cx="7758608" cy="3603359"/>
          </a:xfrm>
          <a:prstGeom prst="rect">
            <a:avLst/>
          </a:prstGeom>
        </p:spPr>
        <p:txBody>
          <a:bodyPr wrap="square">
            <a:spAutoFit/>
          </a:bodyPr>
          <a:lstStyle/>
          <a:p>
            <a:pPr indent="450215" algn="just">
              <a:lnSpc>
                <a:spcPct val="115000"/>
              </a:lnSpc>
              <a:spcAft>
                <a:spcPts val="0"/>
              </a:spcAft>
              <a:tabLst>
                <a:tab pos="-1714500" algn="l"/>
                <a:tab pos="-1600200" algn="l"/>
                <a:tab pos="114300" algn="l"/>
              </a:tabLst>
            </a:pPr>
            <a:r>
              <a:rPr lang="uz-Cyrl-UZ" sz="2000" dirty="0">
                <a:latin typeface="Times New Roman" panose="02020603050405020304" pitchFamily="18" charset="0"/>
                <a:ea typeface="SimSun"/>
                <a:cs typeface="Times New Roman" panose="02020603050405020304" pitchFamily="18" charset="0"/>
              </a:rPr>
              <a:t>Tanda va arqoq qoplanishi bir tomonga yo‘nalib bitta ipga surilib to‘</a:t>
            </a:r>
            <a:r>
              <a:rPr lang="en-US" sz="2000" dirty="0">
                <a:latin typeface="Times New Roman" panose="02020603050405020304" pitchFamily="18" charset="0"/>
                <a:ea typeface="SimSun"/>
                <a:cs typeface="Times New Roman" panose="02020603050405020304" pitchFamily="18" charset="0"/>
              </a:rPr>
              <a:t>q</a:t>
            </a:r>
            <a:r>
              <a:rPr lang="uz-Cyrl-UZ" sz="2000" dirty="0">
                <a:latin typeface="Times New Roman" panose="02020603050405020304" pitchFamily="18" charset="0"/>
                <a:ea typeface="SimSun"/>
                <a:cs typeface="Times New Roman" panose="02020603050405020304" pitchFamily="18" charset="0"/>
              </a:rPr>
              <a:t>iladi. Sarja rapportida minimal iplarning soni uchta teng bo‘ladi. To‘qimaning o‘ngiga, odatda diagonal yo‘llar chapdan o‘nga qarab, pastdan yuqoriga, ba’zan o‘ngdan chapga qarab ketadi. Sarja urilishning rapporti kasr bilan belgilanadi. (1/2, 1/3....) </a:t>
            </a:r>
            <a:endParaRPr lang="ru-RU" sz="2000" dirty="0">
              <a:latin typeface="Times New Roman" panose="02020603050405020304" pitchFamily="18" charset="0"/>
              <a:ea typeface="Times New Roman"/>
              <a:cs typeface="Times New Roman" panose="02020603050405020304" pitchFamily="18" charset="0"/>
            </a:endParaRPr>
          </a:p>
          <a:p>
            <a:pPr indent="450215" algn="just">
              <a:lnSpc>
                <a:spcPct val="115000"/>
              </a:lnSpc>
              <a:spcAft>
                <a:spcPts val="0"/>
              </a:spcAft>
              <a:tabLst>
                <a:tab pos="-1714500" algn="l"/>
                <a:tab pos="-1600200" algn="l"/>
                <a:tab pos="114300" algn="l"/>
              </a:tabLst>
            </a:pPr>
            <a:r>
              <a:rPr lang="uz-Cyrl-UZ" sz="2000" dirty="0">
                <a:latin typeface="Times New Roman" panose="02020603050405020304" pitchFamily="18" charset="0"/>
                <a:ea typeface="SimSun"/>
                <a:cs typeface="Times New Roman" panose="02020603050405020304" pitchFamily="18" charset="0"/>
              </a:rPr>
              <a:t>Kasrning surati rapportdagi tanda qoplanishlar sonini bildiradi, maxraji esa, arqoq qoplanishlarini bildiradi. Sarja rapporti surat va maxrajdagi raqamlar yig‘insiga teng bo ‘ladi. Sarjaning o ‘ngiga arqoq qoplanishlar ko‘p  bo‘lsa, arqoqli sarja deb ataladi, aksincha gazlama o‘ngida tanda qoplanishlar bo‘lsa, tandali sarja deb ataladi. </a:t>
            </a:r>
            <a:endParaRPr lang="ru-RU" sz="2000" dirty="0">
              <a:latin typeface="Times New Roman" panose="02020603050405020304" pitchFamily="18" charset="0"/>
              <a:ea typeface="Times New Roman"/>
              <a:cs typeface="Times New Roman" panose="02020603050405020304" pitchFamily="18" charset="0"/>
            </a:endParaRPr>
          </a:p>
        </p:txBody>
      </p:sp>
    </p:spTree>
    <p:extLst>
      <p:ext uri="{BB962C8B-B14F-4D97-AF65-F5344CB8AC3E}">
        <p14:creationId xmlns:p14="http://schemas.microsoft.com/office/powerpoint/2010/main" val="1222473718"/>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p15:prstTrans prst="curtains"/>
      </p:transition>
    </mc:Choice>
    <mc:Fallback>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50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rot="5400000">
            <a:off x="1150846" y="-1135153"/>
            <a:ext cx="6842308" cy="9144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Прямоугольник 2"/>
          <p:cNvSpPr/>
          <p:nvPr/>
        </p:nvSpPr>
        <p:spPr>
          <a:xfrm>
            <a:off x="611560" y="911617"/>
            <a:ext cx="7848872" cy="4893647"/>
          </a:xfrm>
          <a:prstGeom prst="rect">
            <a:avLst/>
          </a:prstGeom>
        </p:spPr>
        <p:txBody>
          <a:bodyPr wrap="square">
            <a:spAutoFit/>
          </a:bodyPr>
          <a:lstStyle/>
          <a:p>
            <a:pPr algn="just"/>
            <a:r>
              <a:rPr lang="en-US" sz="2400" dirty="0" err="1">
                <a:latin typeface="Times New Roman" panose="02020603050405020304" pitchFamily="18" charset="0"/>
                <a:cs typeface="Times New Roman" panose="02020603050405020304" pitchFamily="18" charset="0"/>
              </a:rPr>
              <a:t>Kasrning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surati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rapportdagi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tanda</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qoplanishlar</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sonini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bildiradi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maxraji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esa</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arqoq</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qoplanishlarini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bildiradi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Sarja</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rapporti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surat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va</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maxrajdagi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raqamlar</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yig‘insiga</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teng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bo</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ladi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Sarjaning</a:t>
            </a:r>
            <a:r>
              <a:rPr lang="en-US" sz="2400" dirty="0">
                <a:latin typeface="Times New Roman" panose="02020603050405020304" pitchFamily="18" charset="0"/>
                <a:cs typeface="Times New Roman" panose="02020603050405020304" pitchFamily="18" charset="0"/>
              </a:rPr>
              <a:t> o ‘</a:t>
            </a:r>
            <a:r>
              <a:rPr lang="en-US" sz="2400" dirty="0" err="1">
                <a:latin typeface="Times New Roman" panose="02020603050405020304" pitchFamily="18" charset="0"/>
                <a:cs typeface="Times New Roman" panose="02020603050405020304" pitchFamily="18" charset="0"/>
              </a:rPr>
              <a:t>ngiga</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arqoq</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qoplanishlar</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ko‘p</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bo‘lsa</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arqoqli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sarja</a:t>
            </a:r>
            <a:r>
              <a:rPr lang="en-US" sz="2400" dirty="0">
                <a:latin typeface="Times New Roman" panose="02020603050405020304" pitchFamily="18" charset="0"/>
                <a:cs typeface="Times New Roman" panose="02020603050405020304" pitchFamily="18" charset="0"/>
              </a:rPr>
              <a:t> deb </a:t>
            </a:r>
            <a:r>
              <a:rPr lang="en-US" sz="2400" dirty="0" err="1">
                <a:latin typeface="Times New Roman" panose="02020603050405020304" pitchFamily="18" charset="0"/>
                <a:cs typeface="Times New Roman" panose="02020603050405020304" pitchFamily="18" charset="0"/>
              </a:rPr>
              <a:t>ataladi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aksincha</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gazlama</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o‘ngida</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tanda</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qoplanishlar</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bo‘lsa</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tandali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sarja</a:t>
            </a:r>
            <a:r>
              <a:rPr lang="en-US" sz="2400" dirty="0">
                <a:latin typeface="Times New Roman" panose="02020603050405020304" pitchFamily="18" charset="0"/>
                <a:cs typeface="Times New Roman" panose="02020603050405020304" pitchFamily="18" charset="0"/>
              </a:rPr>
              <a:t> deb </a:t>
            </a:r>
            <a:r>
              <a:rPr lang="en-US" sz="2400" dirty="0" err="1">
                <a:latin typeface="Times New Roman" panose="02020603050405020304" pitchFamily="18" charset="0"/>
                <a:cs typeface="Times New Roman" panose="02020603050405020304" pitchFamily="18" charset="0"/>
              </a:rPr>
              <a:t>ataladi</a:t>
            </a:r>
            <a:r>
              <a:rPr lang="en-US" sz="2400" dirty="0">
                <a:latin typeface="Times New Roman" panose="02020603050405020304" pitchFamily="18" charset="0"/>
                <a:cs typeface="Times New Roman" panose="02020603050405020304" pitchFamily="18" charset="0"/>
              </a:rPr>
              <a:t>. </a:t>
            </a:r>
          </a:p>
          <a:p>
            <a:pPr algn="just"/>
            <a:r>
              <a:rPr lang="en-US" sz="2400" dirty="0" err="1">
                <a:latin typeface="Times New Roman" panose="02020603050405020304" pitchFamily="18" charset="0"/>
                <a:cs typeface="Times New Roman" panose="02020603050405020304" pitchFamily="18" charset="0"/>
              </a:rPr>
              <a:t>Arqoqli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sarja</a:t>
            </a:r>
            <a:r>
              <a:rPr lang="en-US" sz="2400" dirty="0">
                <a:latin typeface="Times New Roman" panose="02020603050405020304" pitchFamily="18" charset="0"/>
                <a:cs typeface="Times New Roman" panose="02020603050405020304" pitchFamily="18" charset="0"/>
              </a:rPr>
              <a:t> – 1/2; 1/3; 1/4: .....</a:t>
            </a:r>
          </a:p>
          <a:p>
            <a:pPr algn="just"/>
            <a:r>
              <a:rPr lang="en-US" sz="2400" dirty="0" err="1">
                <a:latin typeface="Times New Roman" panose="02020603050405020304" pitchFamily="18" charset="0"/>
                <a:cs typeface="Times New Roman" panose="02020603050405020304" pitchFamily="18" charset="0"/>
              </a:rPr>
              <a:t>Tandali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sarja</a:t>
            </a:r>
            <a:r>
              <a:rPr lang="en-US" sz="2400" dirty="0">
                <a:latin typeface="Times New Roman" panose="02020603050405020304" pitchFamily="18" charset="0"/>
                <a:cs typeface="Times New Roman" panose="02020603050405020304" pitchFamily="18" charset="0"/>
              </a:rPr>
              <a:t> – 2/1; 3/1; 4/1: .....</a:t>
            </a:r>
          </a:p>
          <a:p>
            <a:pPr algn="just"/>
            <a:r>
              <a:rPr lang="en-US" sz="2400" dirty="0" err="1">
                <a:latin typeface="Times New Roman" panose="02020603050405020304" pitchFamily="18" charset="0"/>
                <a:cs typeface="Times New Roman" panose="02020603050405020304" pitchFamily="18" charset="0"/>
              </a:rPr>
              <a:t>Sarja</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rapportidagi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iplar</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soniga</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hamda</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tanda</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arqoqning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zichligiga</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qarab</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sarja</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urilishdagi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dioganal</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yo‘llarning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qiyalik</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burchagi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har</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xil</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bo‘ladi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Sarja</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urilishdagi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to‘qimalar</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yumshoq</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mayin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elastik</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bo‘ladi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lekin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mustahkamligi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polotno</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urilish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to‘qimaga</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qaraganda</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pastroq</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bo</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ladi</a:t>
            </a:r>
            <a:r>
              <a:rPr lang="en-US" sz="2400"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1222473718"/>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p15:prstTrans prst="curtains"/>
      </p:transition>
    </mc:Choice>
    <mc:Fallback>
      <p:transition spd="slow">
        <p:fade/>
      </p:transition>
    </mc:Fallback>
  </mc:AlternateContent>
  <p:timing>
    <p:tnLst>
      <p:par>
        <p:cTn id="1" dur="indefinite" restart="never" nodeType="tmRoot"/>
      </p:par>
    </p:tnLst>
  </p:timing>
</p:sld>
</file>

<file path=ppt/theme/theme1.xml><?xml version="1.0" encoding="utf-8"?>
<a:theme xmlns:a="http://schemas.openxmlformats.org/drawingml/2006/main" name="Тема Office">
  <a:themeElements>
    <a:clrScheme name="Стандартная">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Стандартная">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Стандартная">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56</TotalTime>
  <Words>1156</Words>
  <Application>Microsoft Office PowerPoint</Application>
  <PresentationFormat>Экран (4:3)</PresentationFormat>
  <Paragraphs>34</Paragraphs>
  <Slides>19</Slides>
  <Notes>1</Notes>
  <HiddenSlides>0</HiddenSlides>
  <MMClips>0</MMClips>
  <ScaleCrop>false</ScaleCrop>
  <HeadingPairs>
    <vt:vector size="6" baseType="variant">
      <vt:variant>
        <vt:lpstr>Использованные шрифты</vt:lpstr>
      </vt:variant>
      <vt:variant>
        <vt:i4>4</vt:i4>
      </vt:variant>
      <vt:variant>
        <vt:lpstr>Тема</vt:lpstr>
      </vt:variant>
      <vt:variant>
        <vt:i4>1</vt:i4>
      </vt:variant>
      <vt:variant>
        <vt:lpstr>Заголовки слайдов</vt:lpstr>
      </vt:variant>
      <vt:variant>
        <vt:i4>19</vt:i4>
      </vt:variant>
    </vt:vector>
  </HeadingPairs>
  <TitlesOfParts>
    <vt:vector size="24" baseType="lpstr">
      <vt:lpstr>SimSun</vt:lpstr>
      <vt:lpstr>Arial</vt:lpstr>
      <vt:lpstr>Calibri</vt:lpstr>
      <vt:lpstr>Times New Roman</vt:lpstr>
      <vt:lpstr>Тема Office</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Company>SPecialiST RePack</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lenovo</dc:creator>
  <cp:lastModifiedBy>O'tkirbek</cp:lastModifiedBy>
  <cp:revision>29</cp:revision>
  <dcterms:created xsi:type="dcterms:W3CDTF">2025-04-01T10:45:10Z</dcterms:created>
  <dcterms:modified xsi:type="dcterms:W3CDTF">2025-04-07T11:18:08Z</dcterms:modified>
</cp:coreProperties>
</file>